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1"/>
  </p:sldMasterIdLst>
  <p:notesMasterIdLst>
    <p:notesMasterId r:id="rId104"/>
  </p:notesMasterIdLst>
  <p:sldIdLst>
    <p:sldId id="424" r:id="rId2"/>
    <p:sldId id="259" r:id="rId3"/>
    <p:sldId id="287" r:id="rId4"/>
    <p:sldId id="284" r:id="rId5"/>
    <p:sldId id="285" r:id="rId6"/>
    <p:sldId id="288" r:id="rId7"/>
    <p:sldId id="286" r:id="rId8"/>
    <p:sldId id="341" r:id="rId9"/>
    <p:sldId id="289" r:id="rId10"/>
    <p:sldId id="290" r:id="rId11"/>
    <p:sldId id="360" r:id="rId12"/>
    <p:sldId id="364" r:id="rId13"/>
    <p:sldId id="363" r:id="rId14"/>
    <p:sldId id="361" r:id="rId15"/>
    <p:sldId id="342" r:id="rId16"/>
    <p:sldId id="365" r:id="rId17"/>
    <p:sldId id="366" r:id="rId18"/>
    <p:sldId id="448" r:id="rId19"/>
    <p:sldId id="368" r:id="rId20"/>
    <p:sldId id="452" r:id="rId21"/>
    <p:sldId id="343" r:id="rId22"/>
    <p:sldId id="371" r:id="rId23"/>
    <p:sldId id="297" r:id="rId24"/>
    <p:sldId id="435" r:id="rId25"/>
    <p:sldId id="344" r:id="rId26"/>
    <p:sldId id="372" r:id="rId27"/>
    <p:sldId id="436" r:id="rId28"/>
    <p:sldId id="437" r:id="rId29"/>
    <p:sldId id="450" r:id="rId30"/>
    <p:sldId id="438" r:id="rId31"/>
    <p:sldId id="345" r:id="rId32"/>
    <p:sldId id="373" r:id="rId33"/>
    <p:sldId id="374" r:id="rId34"/>
    <p:sldId id="376" r:id="rId35"/>
    <p:sldId id="378" r:id="rId36"/>
    <p:sldId id="346" r:id="rId37"/>
    <p:sldId id="302" r:id="rId38"/>
    <p:sldId id="379" r:id="rId39"/>
    <p:sldId id="380" r:id="rId40"/>
    <p:sldId id="305" r:id="rId41"/>
    <p:sldId id="347" r:id="rId42"/>
    <p:sldId id="308" r:id="rId43"/>
    <p:sldId id="447" r:id="rId44"/>
    <p:sldId id="384" r:id="rId45"/>
    <p:sldId id="348" r:id="rId46"/>
    <p:sldId id="426" r:id="rId47"/>
    <p:sldId id="427" r:id="rId48"/>
    <p:sldId id="431" r:id="rId49"/>
    <p:sldId id="429" r:id="rId50"/>
    <p:sldId id="432" r:id="rId51"/>
    <p:sldId id="433" r:id="rId52"/>
    <p:sldId id="349" r:id="rId53"/>
    <p:sldId id="313" r:id="rId54"/>
    <p:sldId id="386" r:id="rId55"/>
    <p:sldId id="315" r:id="rId56"/>
    <p:sldId id="316" r:id="rId57"/>
    <p:sldId id="350" r:id="rId58"/>
    <p:sldId id="337" r:id="rId59"/>
    <p:sldId id="339" r:id="rId60"/>
    <p:sldId id="388" r:id="rId61"/>
    <p:sldId id="389" r:id="rId62"/>
    <p:sldId id="390" r:id="rId63"/>
    <p:sldId id="351" r:id="rId64"/>
    <p:sldId id="317" r:id="rId65"/>
    <p:sldId id="392" r:id="rId66"/>
    <p:sldId id="393" r:id="rId67"/>
    <p:sldId id="394" r:id="rId68"/>
    <p:sldId id="449" r:id="rId69"/>
    <p:sldId id="352" r:id="rId70"/>
    <p:sldId id="440" r:id="rId71"/>
    <p:sldId id="443" r:id="rId72"/>
    <p:sldId id="444" r:id="rId73"/>
    <p:sldId id="353" r:id="rId74"/>
    <p:sldId id="397" r:id="rId75"/>
    <p:sldId id="320" r:id="rId76"/>
    <p:sldId id="442" r:id="rId77"/>
    <p:sldId id="402" r:id="rId78"/>
    <p:sldId id="354" r:id="rId79"/>
    <p:sldId id="322" r:id="rId80"/>
    <p:sldId id="451" r:id="rId81"/>
    <p:sldId id="403" r:id="rId82"/>
    <p:sldId id="404" r:id="rId83"/>
    <p:sldId id="355" r:id="rId84"/>
    <p:sldId id="407" r:id="rId85"/>
    <p:sldId id="409" r:id="rId86"/>
    <p:sldId id="408" r:id="rId87"/>
    <p:sldId id="405" r:id="rId88"/>
    <p:sldId id="356" r:id="rId89"/>
    <p:sldId id="324" r:id="rId90"/>
    <p:sldId id="412" r:id="rId91"/>
    <p:sldId id="413" r:id="rId92"/>
    <p:sldId id="410" r:id="rId93"/>
    <p:sldId id="357" r:id="rId94"/>
    <p:sldId id="414" r:id="rId95"/>
    <p:sldId id="358" r:id="rId96"/>
    <p:sldId id="416" r:id="rId97"/>
    <p:sldId id="417" r:id="rId98"/>
    <p:sldId id="445" r:id="rId99"/>
    <p:sldId id="423" r:id="rId100"/>
    <p:sldId id="446" r:id="rId101"/>
    <p:sldId id="453" r:id="rId102"/>
    <p:sldId id="434"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430B0963-89A8-49DC-BFDC-C953B9B435A0}">
          <p14:sldIdLst>
            <p14:sldId id="424"/>
          </p14:sldIdLst>
        </p14:section>
        <p14:section name="Walla Walla University Administration Building [Barbara]" id="{885B3AF6-8E68-4D2F-9169-EB7B86CD9BC5}">
          <p14:sldIdLst>
            <p14:sldId id="259"/>
            <p14:sldId id="287"/>
            <p14:sldId id="284"/>
            <p14:sldId id="285"/>
            <p14:sldId id="288"/>
            <p14:sldId id="286"/>
          </p14:sldIdLst>
        </p14:section>
        <p14:section name="County Legislative Building [Dan]" id="{DCCC2CC9-2DF1-4F87-B04C-EF03B656AFEF}">
          <p14:sldIdLst>
            <p14:sldId id="341"/>
            <p14:sldId id="289"/>
            <p14:sldId id="290"/>
            <p14:sldId id="360"/>
            <p14:sldId id="364"/>
            <p14:sldId id="363"/>
            <p14:sldId id="361"/>
          </p14:sldIdLst>
        </p14:section>
        <p14:section name="Marcy’s and Schwarz Troyer Automotive  [Linda]" id="{7A9AA9DF-6094-426F-9093-3E8419BEF4B4}">
          <p14:sldIdLst>
            <p14:sldId id="342"/>
            <p14:sldId id="365"/>
            <p14:sldId id="366"/>
            <p14:sldId id="448"/>
            <p14:sldId id="368"/>
            <p14:sldId id="452"/>
          </p14:sldIdLst>
        </p14:section>
        <p14:section name="Windows on the Past  [Linda ]" id="{43CA6CBF-9AB0-448A-BA25-0C7840B9CA09}">
          <p14:sldIdLst>
            <p14:sldId id="343"/>
            <p14:sldId id="371"/>
            <p14:sldId id="297"/>
            <p14:sldId id="435"/>
          </p14:sldIdLst>
        </p14:section>
        <p14:section name="O’Rourke Buildings  [Dan]" id="{CCD579D8-07A9-485D-9F3B-2837FC0873AC}">
          <p14:sldIdLst>
            <p14:sldId id="344"/>
            <p14:sldId id="372"/>
            <p14:sldId id="436"/>
            <p14:sldId id="437"/>
            <p14:sldId id="450"/>
            <p14:sldId id="438"/>
          </p14:sldIdLst>
        </p14:section>
        <p14:section name="366 S. Palouse  [Linda]" id="{624A818F-2AA8-41D5-93E5-0C9B5E6885C6}">
          <p14:sldIdLst>
            <p14:sldId id="345"/>
            <p14:sldId id="373"/>
            <p14:sldId id="374"/>
            <p14:sldId id="376"/>
            <p14:sldId id="378"/>
          </p14:sldIdLst>
        </p14:section>
        <p14:section name="Charles K. Smith  [Skip]" id="{2D5021DF-87A5-4387-A826-BD75E0ECEEFC}">
          <p14:sldIdLst>
            <p14:sldId id="346"/>
            <p14:sldId id="302"/>
            <p14:sldId id="379"/>
            <p14:sldId id="380"/>
            <p14:sldId id="305"/>
          </p14:sldIdLst>
        </p14:section>
        <p14:section name="WWCC Water &amp; Environmental Center [Linda]" id="{A9DA8CC0-8B9F-4728-AE5D-F838622065FF}">
          <p14:sldIdLst>
            <p14:sldId id="347"/>
            <p14:sldId id="308"/>
            <p14:sldId id="447"/>
            <p14:sldId id="384"/>
          </p14:sldIdLst>
        </p14:section>
        <p14:section name="Whiteside Building  [Dan]" id="{A46A18EF-3986-4925-8FBA-7E233AD0EACB}">
          <p14:sldIdLst>
            <p14:sldId id="348"/>
            <p14:sldId id="426"/>
            <p14:sldId id="427"/>
            <p14:sldId id="431"/>
            <p14:sldId id="429"/>
            <p14:sldId id="432"/>
            <p14:sldId id="433"/>
          </p14:sldIdLst>
        </p14:section>
        <p14:section name="527 E. Sumach  [Barbara]" id="{C42BAB48-BB74-4A7D-B220-4FCF2C33877E}">
          <p14:sldIdLst>
            <p14:sldId id="349"/>
            <p14:sldId id="313"/>
            <p14:sldId id="386"/>
            <p14:sldId id="315"/>
            <p14:sldId id="316"/>
          </p14:sldIdLst>
        </p14:section>
        <p14:section name="Goodwill [Skip]" id="{6DE6C5ED-25DB-4D54-9EFA-73DB28DB14B0}">
          <p14:sldIdLst>
            <p14:sldId id="350"/>
            <p14:sldId id="337"/>
            <p14:sldId id="339"/>
            <p14:sldId id="388"/>
            <p14:sldId id="389"/>
            <p14:sldId id="390"/>
          </p14:sldIdLst>
        </p14:section>
        <p14:section name="Mordo McDonald Building  [Skip]" id="{7BA1F3EB-FE55-453A-9A23-445296142272}">
          <p14:sldIdLst>
            <p14:sldId id="351"/>
            <p14:sldId id="317"/>
            <p14:sldId id="392"/>
            <p14:sldId id="393"/>
            <p14:sldId id="394"/>
            <p14:sldId id="449"/>
          </p14:sldIdLst>
        </p14:section>
        <p14:section name="Baker Boyer Bank  [Dan]" id="{45EDF7DA-3D07-44E1-80AC-AD9CAAA6CE8D}">
          <p14:sldIdLst>
            <p14:sldId id="352"/>
            <p14:sldId id="440"/>
            <p14:sldId id="443"/>
            <p14:sldId id="444"/>
          </p14:sldIdLst>
        </p14:section>
        <p14:section name="Pantorium Building  [Skip]" id="{86114C8C-33D0-4CF3-81EB-A361A798118A}">
          <p14:sldIdLst>
            <p14:sldId id="353"/>
            <p14:sldId id="397"/>
            <p14:sldId id="320"/>
            <p14:sldId id="442"/>
            <p14:sldId id="402"/>
          </p14:sldIdLst>
        </p14:section>
        <p14:section name="Lariat Gardens  [Barbara]" id="{93FC6BC5-DB04-4709-B0C7-85EDAF9E4ECC}">
          <p14:sldIdLst>
            <p14:sldId id="354"/>
            <p14:sldId id="322"/>
            <p14:sldId id="451"/>
            <p14:sldId id="403"/>
            <p14:sldId id="404"/>
          </p14:sldIdLst>
        </p14:section>
        <p14:section name="Bygone Walla Walla Project - Joseph Drazen  [Dan]" id="{DFD12C20-0AF5-4111-9D34-DAA85251143B}">
          <p14:sldIdLst>
            <p14:sldId id="355"/>
            <p14:sldId id="407"/>
            <p14:sldId id="409"/>
            <p14:sldId id="408"/>
            <p14:sldId id="405"/>
          </p14:sldIdLst>
        </p14:section>
        <p14:section name="WW-FREE, Community Solar  -  Fredric Liebrand  [Barbara]" id="{D6B9765E-E525-4F8C-A680-B70D449F663D}">
          <p14:sldIdLst>
            <p14:sldId id="356"/>
            <p14:sldId id="324"/>
            <p14:sldId id="412"/>
            <p14:sldId id="413"/>
            <p14:sldId id="410"/>
          </p14:sldIdLst>
        </p14:section>
        <p14:section name="Sherwood Trust – Jock Edwards  [Dan]" id="{3EAA4343-545D-49DB-B5DA-1B92BC4AFFDD}">
          <p14:sldIdLst>
            <p14:sldId id="357"/>
            <p14:sldId id="414"/>
          </p14:sldIdLst>
        </p14:section>
        <p14:section name="GESA Power House Theatre  [Linda]" id="{54212F77-ECFB-4729-8D75-E9E27D0DA830}">
          <p14:sldIdLst>
            <p14:sldId id="358"/>
            <p14:sldId id="416"/>
            <p14:sldId id="417"/>
            <p14:sldId id="445"/>
            <p14:sldId id="423"/>
            <p14:sldId id="446"/>
          </p14:sldIdLst>
        </p14:section>
        <p14:section name="Thanks and Reception  [Linda]" id="{B8B37328-7266-4D26-AECE-CCA4B20B87F6}">
          <p14:sldIdLst>
            <p14:sldId id="453"/>
            <p14:sldId id="434"/>
          </p14:sldIdLst>
        </p14:section>
      </p14:sectionLst>
    </p:ext>
    <p:ext uri="{EFAFB233-063F-42B5-8137-9DF3F51BA10A}">
      <p15:sldGuideLst xmlns:p15="http://schemas.microsoft.com/office/powerpoint/2012/main">
        <p15:guide id="1" orient="horz" pos="840" userDrawn="1">
          <p15:clr>
            <a:srgbClr val="A4A3A4"/>
          </p15:clr>
        </p15:guide>
        <p15:guide id="2" pos="6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7F7F7F"/>
    <a:srgbClr val="203864"/>
    <a:srgbClr val="70AD47"/>
    <a:srgbClr val="ED7D31"/>
    <a:srgbClr val="FFC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05" autoAdjust="0"/>
    <p:restoredTop sz="91876" autoAdjust="0"/>
  </p:normalViewPr>
  <p:slideViewPr>
    <p:cSldViewPr snapToGrid="0" showGuides="1">
      <p:cViewPr varScale="1">
        <p:scale>
          <a:sx n="83" d="100"/>
          <a:sy n="83" d="100"/>
        </p:scale>
        <p:origin x="240" y="72"/>
      </p:cViewPr>
      <p:guideLst>
        <p:guide orient="horz" pos="840"/>
        <p:guide pos="6336"/>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8507D-7B1F-4F9B-85DB-B19BB31A0380}" type="datetimeFigureOut">
              <a:rPr lang="en-US" smtClean="0"/>
              <a:t>4/26/2015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D3C50-35C0-4726-9AA8-250CA3FD08E2}" type="slidenum">
              <a:rPr lang="en-US" smtClean="0"/>
              <a:t>‹#›</a:t>
            </a:fld>
            <a:endParaRPr lang="en-US"/>
          </a:p>
        </p:txBody>
      </p:sp>
    </p:spTree>
    <p:extLst>
      <p:ext uri="{BB962C8B-B14F-4D97-AF65-F5344CB8AC3E}">
        <p14:creationId xmlns:p14="http://schemas.microsoft.com/office/powerpoint/2010/main" val="231248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a:t>
            </a:fld>
            <a:endParaRPr lang="en-US"/>
          </a:p>
        </p:txBody>
      </p:sp>
    </p:spTree>
    <p:extLst>
      <p:ext uri="{BB962C8B-B14F-4D97-AF65-F5344CB8AC3E}">
        <p14:creationId xmlns:p14="http://schemas.microsoft.com/office/powerpoint/2010/main" val="823326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10</a:t>
            </a:fld>
            <a:endParaRPr lang="en-US"/>
          </a:p>
        </p:txBody>
      </p:sp>
    </p:spTree>
    <p:extLst>
      <p:ext uri="{BB962C8B-B14F-4D97-AF65-F5344CB8AC3E}">
        <p14:creationId xmlns:p14="http://schemas.microsoft.com/office/powerpoint/2010/main" val="19713918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100</a:t>
            </a:fld>
            <a:endParaRPr lang="en-US"/>
          </a:p>
        </p:txBody>
      </p:sp>
    </p:spTree>
    <p:extLst>
      <p:ext uri="{BB962C8B-B14F-4D97-AF65-F5344CB8AC3E}">
        <p14:creationId xmlns:p14="http://schemas.microsoft.com/office/powerpoint/2010/main" val="1218845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101</a:t>
            </a:fld>
            <a:endParaRPr lang="en-US"/>
          </a:p>
        </p:txBody>
      </p:sp>
    </p:spTree>
    <p:extLst>
      <p:ext uri="{BB962C8B-B14F-4D97-AF65-F5344CB8AC3E}">
        <p14:creationId xmlns:p14="http://schemas.microsoft.com/office/powerpoint/2010/main" val="21574994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102</a:t>
            </a:fld>
            <a:endParaRPr lang="en-US"/>
          </a:p>
        </p:txBody>
      </p:sp>
    </p:spTree>
    <p:extLst>
      <p:ext uri="{BB962C8B-B14F-4D97-AF65-F5344CB8AC3E}">
        <p14:creationId xmlns:p14="http://schemas.microsoft.com/office/powerpoint/2010/main" val="917143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11</a:t>
            </a:fld>
            <a:endParaRPr lang="en-US"/>
          </a:p>
        </p:txBody>
      </p:sp>
    </p:spTree>
    <p:extLst>
      <p:ext uri="{BB962C8B-B14F-4D97-AF65-F5344CB8AC3E}">
        <p14:creationId xmlns:p14="http://schemas.microsoft.com/office/powerpoint/2010/main" val="14660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12</a:t>
            </a:fld>
            <a:endParaRPr lang="en-US"/>
          </a:p>
        </p:txBody>
      </p:sp>
    </p:spTree>
    <p:extLst>
      <p:ext uri="{BB962C8B-B14F-4D97-AF65-F5344CB8AC3E}">
        <p14:creationId xmlns:p14="http://schemas.microsoft.com/office/powerpoint/2010/main" val="2003155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13</a:t>
            </a:fld>
            <a:endParaRPr lang="en-US"/>
          </a:p>
        </p:txBody>
      </p:sp>
    </p:spTree>
    <p:extLst>
      <p:ext uri="{BB962C8B-B14F-4D97-AF65-F5344CB8AC3E}">
        <p14:creationId xmlns:p14="http://schemas.microsoft.com/office/powerpoint/2010/main" val="8430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14</a:t>
            </a:fld>
            <a:endParaRPr lang="en-US"/>
          </a:p>
        </p:txBody>
      </p:sp>
    </p:spTree>
    <p:extLst>
      <p:ext uri="{BB962C8B-B14F-4D97-AF65-F5344CB8AC3E}">
        <p14:creationId xmlns:p14="http://schemas.microsoft.com/office/powerpoint/2010/main" val="286506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15</a:t>
            </a:fld>
            <a:endParaRPr lang="en-US"/>
          </a:p>
        </p:txBody>
      </p:sp>
    </p:spTree>
    <p:extLst>
      <p:ext uri="{BB962C8B-B14F-4D97-AF65-F5344CB8AC3E}">
        <p14:creationId xmlns:p14="http://schemas.microsoft.com/office/powerpoint/2010/main" val="558539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16</a:t>
            </a:fld>
            <a:endParaRPr lang="en-US"/>
          </a:p>
        </p:txBody>
      </p:sp>
    </p:spTree>
    <p:extLst>
      <p:ext uri="{BB962C8B-B14F-4D97-AF65-F5344CB8AC3E}">
        <p14:creationId xmlns:p14="http://schemas.microsoft.com/office/powerpoint/2010/main" val="1315412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17</a:t>
            </a:fld>
            <a:endParaRPr lang="en-US"/>
          </a:p>
        </p:txBody>
      </p:sp>
    </p:spTree>
    <p:extLst>
      <p:ext uri="{BB962C8B-B14F-4D97-AF65-F5344CB8AC3E}">
        <p14:creationId xmlns:p14="http://schemas.microsoft.com/office/powerpoint/2010/main" val="236680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18</a:t>
            </a:fld>
            <a:endParaRPr lang="en-US"/>
          </a:p>
        </p:txBody>
      </p:sp>
    </p:spTree>
    <p:extLst>
      <p:ext uri="{BB962C8B-B14F-4D97-AF65-F5344CB8AC3E}">
        <p14:creationId xmlns:p14="http://schemas.microsoft.com/office/powerpoint/2010/main" val="903708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19</a:t>
            </a:fld>
            <a:endParaRPr lang="en-US"/>
          </a:p>
        </p:txBody>
      </p:sp>
    </p:spTree>
    <p:extLst>
      <p:ext uri="{BB962C8B-B14F-4D97-AF65-F5344CB8AC3E}">
        <p14:creationId xmlns:p14="http://schemas.microsoft.com/office/powerpoint/2010/main" val="325077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D3C50-35C0-4726-9AA8-250CA3FD08E2}" type="slidenum">
              <a:rPr lang="en-US" smtClean="0"/>
              <a:t>2</a:t>
            </a:fld>
            <a:endParaRPr lang="en-US"/>
          </a:p>
        </p:txBody>
      </p:sp>
    </p:spTree>
    <p:extLst>
      <p:ext uri="{BB962C8B-B14F-4D97-AF65-F5344CB8AC3E}">
        <p14:creationId xmlns:p14="http://schemas.microsoft.com/office/powerpoint/2010/main" val="3375607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20</a:t>
            </a:fld>
            <a:endParaRPr lang="en-US"/>
          </a:p>
        </p:txBody>
      </p:sp>
    </p:spTree>
    <p:extLst>
      <p:ext uri="{BB962C8B-B14F-4D97-AF65-F5344CB8AC3E}">
        <p14:creationId xmlns:p14="http://schemas.microsoft.com/office/powerpoint/2010/main" val="397784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21</a:t>
            </a:fld>
            <a:endParaRPr lang="en-US"/>
          </a:p>
        </p:txBody>
      </p:sp>
    </p:spTree>
    <p:extLst>
      <p:ext uri="{BB962C8B-B14F-4D97-AF65-F5344CB8AC3E}">
        <p14:creationId xmlns:p14="http://schemas.microsoft.com/office/powerpoint/2010/main" val="855355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22</a:t>
            </a:fld>
            <a:endParaRPr lang="en-US"/>
          </a:p>
        </p:txBody>
      </p:sp>
    </p:spTree>
    <p:extLst>
      <p:ext uri="{BB962C8B-B14F-4D97-AF65-F5344CB8AC3E}">
        <p14:creationId xmlns:p14="http://schemas.microsoft.com/office/powerpoint/2010/main" val="215553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23</a:t>
            </a:fld>
            <a:endParaRPr lang="en-US"/>
          </a:p>
        </p:txBody>
      </p:sp>
    </p:spTree>
    <p:extLst>
      <p:ext uri="{BB962C8B-B14F-4D97-AF65-F5344CB8AC3E}">
        <p14:creationId xmlns:p14="http://schemas.microsoft.com/office/powerpoint/2010/main" val="3806131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24</a:t>
            </a:fld>
            <a:endParaRPr lang="en-US"/>
          </a:p>
        </p:txBody>
      </p:sp>
    </p:spTree>
    <p:extLst>
      <p:ext uri="{BB962C8B-B14F-4D97-AF65-F5344CB8AC3E}">
        <p14:creationId xmlns:p14="http://schemas.microsoft.com/office/powerpoint/2010/main" val="4265590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D3C50-35C0-4726-9AA8-250CA3FD08E2}" type="slidenum">
              <a:rPr lang="en-US" smtClean="0"/>
              <a:t>25</a:t>
            </a:fld>
            <a:endParaRPr lang="en-US"/>
          </a:p>
        </p:txBody>
      </p:sp>
    </p:spTree>
    <p:extLst>
      <p:ext uri="{BB962C8B-B14F-4D97-AF65-F5344CB8AC3E}">
        <p14:creationId xmlns:p14="http://schemas.microsoft.com/office/powerpoint/2010/main" val="1144510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26</a:t>
            </a:fld>
            <a:endParaRPr lang="en-US"/>
          </a:p>
        </p:txBody>
      </p:sp>
    </p:spTree>
    <p:extLst>
      <p:ext uri="{BB962C8B-B14F-4D97-AF65-F5344CB8AC3E}">
        <p14:creationId xmlns:p14="http://schemas.microsoft.com/office/powerpoint/2010/main" val="1189077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27</a:t>
            </a:fld>
            <a:endParaRPr lang="en-US"/>
          </a:p>
        </p:txBody>
      </p:sp>
    </p:spTree>
    <p:extLst>
      <p:ext uri="{BB962C8B-B14F-4D97-AF65-F5344CB8AC3E}">
        <p14:creationId xmlns:p14="http://schemas.microsoft.com/office/powerpoint/2010/main" val="3074761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28</a:t>
            </a:fld>
            <a:endParaRPr lang="en-US"/>
          </a:p>
        </p:txBody>
      </p:sp>
    </p:spTree>
    <p:extLst>
      <p:ext uri="{BB962C8B-B14F-4D97-AF65-F5344CB8AC3E}">
        <p14:creationId xmlns:p14="http://schemas.microsoft.com/office/powerpoint/2010/main" val="1073474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29</a:t>
            </a:fld>
            <a:endParaRPr lang="en-US"/>
          </a:p>
        </p:txBody>
      </p:sp>
    </p:spTree>
    <p:extLst>
      <p:ext uri="{BB962C8B-B14F-4D97-AF65-F5344CB8AC3E}">
        <p14:creationId xmlns:p14="http://schemas.microsoft.com/office/powerpoint/2010/main" val="4185442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a:t>
            </a:fld>
            <a:endParaRPr lang="en-US"/>
          </a:p>
        </p:txBody>
      </p:sp>
    </p:spTree>
    <p:extLst>
      <p:ext uri="{BB962C8B-B14F-4D97-AF65-F5344CB8AC3E}">
        <p14:creationId xmlns:p14="http://schemas.microsoft.com/office/powerpoint/2010/main" val="1890884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30</a:t>
            </a:fld>
            <a:endParaRPr lang="en-US"/>
          </a:p>
        </p:txBody>
      </p:sp>
    </p:spTree>
    <p:extLst>
      <p:ext uri="{BB962C8B-B14F-4D97-AF65-F5344CB8AC3E}">
        <p14:creationId xmlns:p14="http://schemas.microsoft.com/office/powerpoint/2010/main" val="3415401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31</a:t>
            </a:fld>
            <a:endParaRPr lang="en-US"/>
          </a:p>
        </p:txBody>
      </p:sp>
    </p:spTree>
    <p:extLst>
      <p:ext uri="{BB962C8B-B14F-4D97-AF65-F5344CB8AC3E}">
        <p14:creationId xmlns:p14="http://schemas.microsoft.com/office/powerpoint/2010/main" val="1898808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32</a:t>
            </a:fld>
            <a:endParaRPr lang="en-US"/>
          </a:p>
        </p:txBody>
      </p:sp>
    </p:spTree>
    <p:extLst>
      <p:ext uri="{BB962C8B-B14F-4D97-AF65-F5344CB8AC3E}">
        <p14:creationId xmlns:p14="http://schemas.microsoft.com/office/powerpoint/2010/main" val="961498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33</a:t>
            </a:fld>
            <a:endParaRPr lang="en-US"/>
          </a:p>
        </p:txBody>
      </p:sp>
    </p:spTree>
    <p:extLst>
      <p:ext uri="{BB962C8B-B14F-4D97-AF65-F5344CB8AC3E}">
        <p14:creationId xmlns:p14="http://schemas.microsoft.com/office/powerpoint/2010/main" val="3164336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34</a:t>
            </a:fld>
            <a:endParaRPr lang="en-US"/>
          </a:p>
        </p:txBody>
      </p:sp>
    </p:spTree>
    <p:extLst>
      <p:ext uri="{BB962C8B-B14F-4D97-AF65-F5344CB8AC3E}">
        <p14:creationId xmlns:p14="http://schemas.microsoft.com/office/powerpoint/2010/main" val="317185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35</a:t>
            </a:fld>
            <a:endParaRPr lang="en-US"/>
          </a:p>
        </p:txBody>
      </p:sp>
    </p:spTree>
    <p:extLst>
      <p:ext uri="{BB962C8B-B14F-4D97-AF65-F5344CB8AC3E}">
        <p14:creationId xmlns:p14="http://schemas.microsoft.com/office/powerpoint/2010/main" val="532929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36</a:t>
            </a:fld>
            <a:endParaRPr lang="en-US"/>
          </a:p>
        </p:txBody>
      </p:sp>
    </p:spTree>
    <p:extLst>
      <p:ext uri="{BB962C8B-B14F-4D97-AF65-F5344CB8AC3E}">
        <p14:creationId xmlns:p14="http://schemas.microsoft.com/office/powerpoint/2010/main" val="3220881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37</a:t>
            </a:fld>
            <a:endParaRPr lang="en-US"/>
          </a:p>
        </p:txBody>
      </p:sp>
    </p:spTree>
    <p:extLst>
      <p:ext uri="{BB962C8B-B14F-4D97-AF65-F5344CB8AC3E}">
        <p14:creationId xmlns:p14="http://schemas.microsoft.com/office/powerpoint/2010/main" val="1681892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38</a:t>
            </a:fld>
            <a:endParaRPr lang="en-US"/>
          </a:p>
        </p:txBody>
      </p:sp>
    </p:spTree>
    <p:extLst>
      <p:ext uri="{BB962C8B-B14F-4D97-AF65-F5344CB8AC3E}">
        <p14:creationId xmlns:p14="http://schemas.microsoft.com/office/powerpoint/2010/main" val="3803745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39</a:t>
            </a:fld>
            <a:endParaRPr lang="en-US"/>
          </a:p>
        </p:txBody>
      </p:sp>
    </p:spTree>
    <p:extLst>
      <p:ext uri="{BB962C8B-B14F-4D97-AF65-F5344CB8AC3E}">
        <p14:creationId xmlns:p14="http://schemas.microsoft.com/office/powerpoint/2010/main" val="3920015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a:t>
            </a:fld>
            <a:endParaRPr lang="en-US"/>
          </a:p>
        </p:txBody>
      </p:sp>
    </p:spTree>
    <p:extLst>
      <p:ext uri="{BB962C8B-B14F-4D97-AF65-F5344CB8AC3E}">
        <p14:creationId xmlns:p14="http://schemas.microsoft.com/office/powerpoint/2010/main" val="1518676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40</a:t>
            </a:fld>
            <a:endParaRPr lang="en-US"/>
          </a:p>
        </p:txBody>
      </p:sp>
    </p:spTree>
    <p:extLst>
      <p:ext uri="{BB962C8B-B14F-4D97-AF65-F5344CB8AC3E}">
        <p14:creationId xmlns:p14="http://schemas.microsoft.com/office/powerpoint/2010/main" val="1401577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41</a:t>
            </a:fld>
            <a:endParaRPr lang="en-US"/>
          </a:p>
        </p:txBody>
      </p:sp>
    </p:spTree>
    <p:extLst>
      <p:ext uri="{BB962C8B-B14F-4D97-AF65-F5344CB8AC3E}">
        <p14:creationId xmlns:p14="http://schemas.microsoft.com/office/powerpoint/2010/main" val="3335192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42</a:t>
            </a:fld>
            <a:endParaRPr lang="en-US"/>
          </a:p>
        </p:txBody>
      </p:sp>
    </p:spTree>
    <p:extLst>
      <p:ext uri="{BB962C8B-B14F-4D97-AF65-F5344CB8AC3E}">
        <p14:creationId xmlns:p14="http://schemas.microsoft.com/office/powerpoint/2010/main" val="1401942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43</a:t>
            </a:fld>
            <a:endParaRPr lang="en-US"/>
          </a:p>
        </p:txBody>
      </p:sp>
    </p:spTree>
    <p:extLst>
      <p:ext uri="{BB962C8B-B14F-4D97-AF65-F5344CB8AC3E}">
        <p14:creationId xmlns:p14="http://schemas.microsoft.com/office/powerpoint/2010/main" val="3462194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44</a:t>
            </a:fld>
            <a:endParaRPr lang="en-US"/>
          </a:p>
        </p:txBody>
      </p:sp>
    </p:spTree>
    <p:extLst>
      <p:ext uri="{BB962C8B-B14F-4D97-AF65-F5344CB8AC3E}">
        <p14:creationId xmlns:p14="http://schemas.microsoft.com/office/powerpoint/2010/main" val="4234431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45</a:t>
            </a:fld>
            <a:endParaRPr lang="en-US"/>
          </a:p>
        </p:txBody>
      </p:sp>
    </p:spTree>
    <p:extLst>
      <p:ext uri="{BB962C8B-B14F-4D97-AF65-F5344CB8AC3E}">
        <p14:creationId xmlns:p14="http://schemas.microsoft.com/office/powerpoint/2010/main" val="202444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46</a:t>
            </a:fld>
            <a:endParaRPr lang="en-US"/>
          </a:p>
        </p:txBody>
      </p:sp>
    </p:spTree>
    <p:extLst>
      <p:ext uri="{BB962C8B-B14F-4D97-AF65-F5344CB8AC3E}">
        <p14:creationId xmlns:p14="http://schemas.microsoft.com/office/powerpoint/2010/main" val="4199490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47</a:t>
            </a:fld>
            <a:endParaRPr lang="en-US"/>
          </a:p>
        </p:txBody>
      </p:sp>
    </p:spTree>
    <p:extLst>
      <p:ext uri="{BB962C8B-B14F-4D97-AF65-F5344CB8AC3E}">
        <p14:creationId xmlns:p14="http://schemas.microsoft.com/office/powerpoint/2010/main" val="3147073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48</a:t>
            </a:fld>
            <a:endParaRPr lang="en-US"/>
          </a:p>
        </p:txBody>
      </p:sp>
    </p:spTree>
    <p:extLst>
      <p:ext uri="{BB962C8B-B14F-4D97-AF65-F5344CB8AC3E}">
        <p14:creationId xmlns:p14="http://schemas.microsoft.com/office/powerpoint/2010/main" val="38734245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49</a:t>
            </a:fld>
            <a:endParaRPr lang="en-US"/>
          </a:p>
        </p:txBody>
      </p:sp>
    </p:spTree>
    <p:extLst>
      <p:ext uri="{BB962C8B-B14F-4D97-AF65-F5344CB8AC3E}">
        <p14:creationId xmlns:p14="http://schemas.microsoft.com/office/powerpoint/2010/main" val="245955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a:t>
            </a:fld>
            <a:endParaRPr lang="en-US"/>
          </a:p>
        </p:txBody>
      </p:sp>
    </p:spTree>
    <p:extLst>
      <p:ext uri="{BB962C8B-B14F-4D97-AF65-F5344CB8AC3E}">
        <p14:creationId xmlns:p14="http://schemas.microsoft.com/office/powerpoint/2010/main" val="1498863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50</a:t>
            </a:fld>
            <a:endParaRPr lang="en-US"/>
          </a:p>
        </p:txBody>
      </p:sp>
    </p:spTree>
    <p:extLst>
      <p:ext uri="{BB962C8B-B14F-4D97-AF65-F5344CB8AC3E}">
        <p14:creationId xmlns:p14="http://schemas.microsoft.com/office/powerpoint/2010/main" val="17164069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51</a:t>
            </a:fld>
            <a:endParaRPr lang="en-US"/>
          </a:p>
        </p:txBody>
      </p:sp>
    </p:spTree>
    <p:extLst>
      <p:ext uri="{BB962C8B-B14F-4D97-AF65-F5344CB8AC3E}">
        <p14:creationId xmlns:p14="http://schemas.microsoft.com/office/powerpoint/2010/main" val="3928151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52</a:t>
            </a:fld>
            <a:endParaRPr lang="en-US"/>
          </a:p>
        </p:txBody>
      </p:sp>
    </p:spTree>
    <p:extLst>
      <p:ext uri="{BB962C8B-B14F-4D97-AF65-F5344CB8AC3E}">
        <p14:creationId xmlns:p14="http://schemas.microsoft.com/office/powerpoint/2010/main" val="33672157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53</a:t>
            </a:fld>
            <a:endParaRPr lang="en-US"/>
          </a:p>
        </p:txBody>
      </p:sp>
    </p:spTree>
    <p:extLst>
      <p:ext uri="{BB962C8B-B14F-4D97-AF65-F5344CB8AC3E}">
        <p14:creationId xmlns:p14="http://schemas.microsoft.com/office/powerpoint/2010/main" val="33365345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54</a:t>
            </a:fld>
            <a:endParaRPr lang="en-US"/>
          </a:p>
        </p:txBody>
      </p:sp>
    </p:spTree>
    <p:extLst>
      <p:ext uri="{BB962C8B-B14F-4D97-AF65-F5344CB8AC3E}">
        <p14:creationId xmlns:p14="http://schemas.microsoft.com/office/powerpoint/2010/main" val="4255606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55</a:t>
            </a:fld>
            <a:endParaRPr lang="en-US"/>
          </a:p>
        </p:txBody>
      </p:sp>
    </p:spTree>
    <p:extLst>
      <p:ext uri="{BB962C8B-B14F-4D97-AF65-F5344CB8AC3E}">
        <p14:creationId xmlns:p14="http://schemas.microsoft.com/office/powerpoint/2010/main" val="3012815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56</a:t>
            </a:fld>
            <a:endParaRPr lang="en-US"/>
          </a:p>
        </p:txBody>
      </p:sp>
    </p:spTree>
    <p:extLst>
      <p:ext uri="{BB962C8B-B14F-4D97-AF65-F5344CB8AC3E}">
        <p14:creationId xmlns:p14="http://schemas.microsoft.com/office/powerpoint/2010/main" val="23494846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57</a:t>
            </a:fld>
            <a:endParaRPr lang="en-US"/>
          </a:p>
        </p:txBody>
      </p:sp>
    </p:spTree>
    <p:extLst>
      <p:ext uri="{BB962C8B-B14F-4D97-AF65-F5344CB8AC3E}">
        <p14:creationId xmlns:p14="http://schemas.microsoft.com/office/powerpoint/2010/main" val="2010210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58</a:t>
            </a:fld>
            <a:endParaRPr lang="en-US"/>
          </a:p>
        </p:txBody>
      </p:sp>
    </p:spTree>
    <p:extLst>
      <p:ext uri="{BB962C8B-B14F-4D97-AF65-F5344CB8AC3E}">
        <p14:creationId xmlns:p14="http://schemas.microsoft.com/office/powerpoint/2010/main" val="3394743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59</a:t>
            </a:fld>
            <a:endParaRPr lang="en-US"/>
          </a:p>
        </p:txBody>
      </p:sp>
    </p:spTree>
    <p:extLst>
      <p:ext uri="{BB962C8B-B14F-4D97-AF65-F5344CB8AC3E}">
        <p14:creationId xmlns:p14="http://schemas.microsoft.com/office/powerpoint/2010/main" val="390056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a:t>
            </a:fld>
            <a:endParaRPr lang="en-US"/>
          </a:p>
        </p:txBody>
      </p:sp>
    </p:spTree>
    <p:extLst>
      <p:ext uri="{BB962C8B-B14F-4D97-AF65-F5344CB8AC3E}">
        <p14:creationId xmlns:p14="http://schemas.microsoft.com/office/powerpoint/2010/main" val="36578428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60</a:t>
            </a:fld>
            <a:endParaRPr lang="en-US"/>
          </a:p>
        </p:txBody>
      </p:sp>
    </p:spTree>
    <p:extLst>
      <p:ext uri="{BB962C8B-B14F-4D97-AF65-F5344CB8AC3E}">
        <p14:creationId xmlns:p14="http://schemas.microsoft.com/office/powerpoint/2010/main" val="18933419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61</a:t>
            </a:fld>
            <a:endParaRPr lang="en-US"/>
          </a:p>
        </p:txBody>
      </p:sp>
    </p:spTree>
    <p:extLst>
      <p:ext uri="{BB962C8B-B14F-4D97-AF65-F5344CB8AC3E}">
        <p14:creationId xmlns:p14="http://schemas.microsoft.com/office/powerpoint/2010/main" val="3259144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62</a:t>
            </a:fld>
            <a:endParaRPr lang="en-US"/>
          </a:p>
        </p:txBody>
      </p:sp>
    </p:spTree>
    <p:extLst>
      <p:ext uri="{BB962C8B-B14F-4D97-AF65-F5344CB8AC3E}">
        <p14:creationId xmlns:p14="http://schemas.microsoft.com/office/powerpoint/2010/main" val="2370018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63</a:t>
            </a:fld>
            <a:endParaRPr lang="en-US"/>
          </a:p>
        </p:txBody>
      </p:sp>
    </p:spTree>
    <p:extLst>
      <p:ext uri="{BB962C8B-B14F-4D97-AF65-F5344CB8AC3E}">
        <p14:creationId xmlns:p14="http://schemas.microsoft.com/office/powerpoint/2010/main" val="2238609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64</a:t>
            </a:fld>
            <a:endParaRPr lang="en-US"/>
          </a:p>
        </p:txBody>
      </p:sp>
    </p:spTree>
    <p:extLst>
      <p:ext uri="{BB962C8B-B14F-4D97-AF65-F5344CB8AC3E}">
        <p14:creationId xmlns:p14="http://schemas.microsoft.com/office/powerpoint/2010/main" val="4050918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65</a:t>
            </a:fld>
            <a:endParaRPr lang="en-US"/>
          </a:p>
        </p:txBody>
      </p:sp>
    </p:spTree>
    <p:extLst>
      <p:ext uri="{BB962C8B-B14F-4D97-AF65-F5344CB8AC3E}">
        <p14:creationId xmlns:p14="http://schemas.microsoft.com/office/powerpoint/2010/main" val="1728728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66</a:t>
            </a:fld>
            <a:endParaRPr lang="en-US"/>
          </a:p>
        </p:txBody>
      </p:sp>
    </p:spTree>
    <p:extLst>
      <p:ext uri="{BB962C8B-B14F-4D97-AF65-F5344CB8AC3E}">
        <p14:creationId xmlns:p14="http://schemas.microsoft.com/office/powerpoint/2010/main" val="3084515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67</a:t>
            </a:fld>
            <a:endParaRPr lang="en-US"/>
          </a:p>
        </p:txBody>
      </p:sp>
    </p:spTree>
    <p:extLst>
      <p:ext uri="{BB962C8B-B14F-4D97-AF65-F5344CB8AC3E}">
        <p14:creationId xmlns:p14="http://schemas.microsoft.com/office/powerpoint/2010/main" val="40579636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68</a:t>
            </a:fld>
            <a:endParaRPr lang="en-US"/>
          </a:p>
        </p:txBody>
      </p:sp>
    </p:spTree>
    <p:extLst>
      <p:ext uri="{BB962C8B-B14F-4D97-AF65-F5344CB8AC3E}">
        <p14:creationId xmlns:p14="http://schemas.microsoft.com/office/powerpoint/2010/main" val="1383619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69</a:t>
            </a:fld>
            <a:endParaRPr lang="en-US"/>
          </a:p>
        </p:txBody>
      </p:sp>
    </p:spTree>
    <p:extLst>
      <p:ext uri="{BB962C8B-B14F-4D97-AF65-F5344CB8AC3E}">
        <p14:creationId xmlns:p14="http://schemas.microsoft.com/office/powerpoint/2010/main" val="157344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a:t>
            </a:fld>
            <a:endParaRPr lang="en-US"/>
          </a:p>
        </p:txBody>
      </p:sp>
    </p:spTree>
    <p:extLst>
      <p:ext uri="{BB962C8B-B14F-4D97-AF65-F5344CB8AC3E}">
        <p14:creationId xmlns:p14="http://schemas.microsoft.com/office/powerpoint/2010/main" val="27222690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70</a:t>
            </a:fld>
            <a:endParaRPr lang="en-US"/>
          </a:p>
        </p:txBody>
      </p:sp>
    </p:spTree>
    <p:extLst>
      <p:ext uri="{BB962C8B-B14F-4D97-AF65-F5344CB8AC3E}">
        <p14:creationId xmlns:p14="http://schemas.microsoft.com/office/powerpoint/2010/main" val="39749916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71</a:t>
            </a:fld>
            <a:endParaRPr lang="en-US"/>
          </a:p>
        </p:txBody>
      </p:sp>
    </p:spTree>
    <p:extLst>
      <p:ext uri="{BB962C8B-B14F-4D97-AF65-F5344CB8AC3E}">
        <p14:creationId xmlns:p14="http://schemas.microsoft.com/office/powerpoint/2010/main" val="15402139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72</a:t>
            </a:fld>
            <a:endParaRPr lang="en-US"/>
          </a:p>
        </p:txBody>
      </p:sp>
    </p:spTree>
    <p:extLst>
      <p:ext uri="{BB962C8B-B14F-4D97-AF65-F5344CB8AC3E}">
        <p14:creationId xmlns:p14="http://schemas.microsoft.com/office/powerpoint/2010/main" val="5249833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73</a:t>
            </a:fld>
            <a:endParaRPr lang="en-US"/>
          </a:p>
        </p:txBody>
      </p:sp>
    </p:spTree>
    <p:extLst>
      <p:ext uri="{BB962C8B-B14F-4D97-AF65-F5344CB8AC3E}">
        <p14:creationId xmlns:p14="http://schemas.microsoft.com/office/powerpoint/2010/main" val="15344529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74</a:t>
            </a:fld>
            <a:endParaRPr lang="en-US"/>
          </a:p>
        </p:txBody>
      </p:sp>
    </p:spTree>
    <p:extLst>
      <p:ext uri="{BB962C8B-B14F-4D97-AF65-F5344CB8AC3E}">
        <p14:creationId xmlns:p14="http://schemas.microsoft.com/office/powerpoint/2010/main" val="4162344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75</a:t>
            </a:fld>
            <a:endParaRPr lang="en-US"/>
          </a:p>
        </p:txBody>
      </p:sp>
    </p:spTree>
    <p:extLst>
      <p:ext uri="{BB962C8B-B14F-4D97-AF65-F5344CB8AC3E}">
        <p14:creationId xmlns:p14="http://schemas.microsoft.com/office/powerpoint/2010/main" val="24655781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76</a:t>
            </a:fld>
            <a:endParaRPr lang="en-US"/>
          </a:p>
        </p:txBody>
      </p:sp>
    </p:spTree>
    <p:extLst>
      <p:ext uri="{BB962C8B-B14F-4D97-AF65-F5344CB8AC3E}">
        <p14:creationId xmlns:p14="http://schemas.microsoft.com/office/powerpoint/2010/main" val="1353335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77</a:t>
            </a:fld>
            <a:endParaRPr lang="en-US"/>
          </a:p>
        </p:txBody>
      </p:sp>
    </p:spTree>
    <p:extLst>
      <p:ext uri="{BB962C8B-B14F-4D97-AF65-F5344CB8AC3E}">
        <p14:creationId xmlns:p14="http://schemas.microsoft.com/office/powerpoint/2010/main" val="4443468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78</a:t>
            </a:fld>
            <a:endParaRPr lang="en-US"/>
          </a:p>
        </p:txBody>
      </p:sp>
    </p:spTree>
    <p:extLst>
      <p:ext uri="{BB962C8B-B14F-4D97-AF65-F5344CB8AC3E}">
        <p14:creationId xmlns:p14="http://schemas.microsoft.com/office/powerpoint/2010/main" val="31949693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79</a:t>
            </a:fld>
            <a:endParaRPr lang="en-US"/>
          </a:p>
        </p:txBody>
      </p:sp>
    </p:spTree>
    <p:extLst>
      <p:ext uri="{BB962C8B-B14F-4D97-AF65-F5344CB8AC3E}">
        <p14:creationId xmlns:p14="http://schemas.microsoft.com/office/powerpoint/2010/main" val="931249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a:t>
            </a:fld>
            <a:endParaRPr lang="en-US"/>
          </a:p>
        </p:txBody>
      </p:sp>
    </p:spTree>
    <p:extLst>
      <p:ext uri="{BB962C8B-B14F-4D97-AF65-F5344CB8AC3E}">
        <p14:creationId xmlns:p14="http://schemas.microsoft.com/office/powerpoint/2010/main" val="8177410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80</a:t>
            </a:fld>
            <a:endParaRPr lang="en-US"/>
          </a:p>
        </p:txBody>
      </p:sp>
    </p:spTree>
    <p:extLst>
      <p:ext uri="{BB962C8B-B14F-4D97-AF65-F5344CB8AC3E}">
        <p14:creationId xmlns:p14="http://schemas.microsoft.com/office/powerpoint/2010/main" val="36765877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81</a:t>
            </a:fld>
            <a:endParaRPr lang="en-US"/>
          </a:p>
        </p:txBody>
      </p:sp>
    </p:spTree>
    <p:extLst>
      <p:ext uri="{BB962C8B-B14F-4D97-AF65-F5344CB8AC3E}">
        <p14:creationId xmlns:p14="http://schemas.microsoft.com/office/powerpoint/2010/main" val="6979746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82</a:t>
            </a:fld>
            <a:endParaRPr lang="en-US"/>
          </a:p>
        </p:txBody>
      </p:sp>
    </p:spTree>
    <p:extLst>
      <p:ext uri="{BB962C8B-B14F-4D97-AF65-F5344CB8AC3E}">
        <p14:creationId xmlns:p14="http://schemas.microsoft.com/office/powerpoint/2010/main" val="21895892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D3C50-35C0-4726-9AA8-250CA3FD08E2}" type="slidenum">
              <a:rPr lang="en-US" smtClean="0"/>
              <a:t>83</a:t>
            </a:fld>
            <a:endParaRPr lang="en-US"/>
          </a:p>
        </p:txBody>
      </p:sp>
    </p:spTree>
    <p:extLst>
      <p:ext uri="{BB962C8B-B14F-4D97-AF65-F5344CB8AC3E}">
        <p14:creationId xmlns:p14="http://schemas.microsoft.com/office/powerpoint/2010/main" val="36828020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84</a:t>
            </a:fld>
            <a:endParaRPr lang="en-US"/>
          </a:p>
        </p:txBody>
      </p:sp>
    </p:spTree>
    <p:extLst>
      <p:ext uri="{BB962C8B-B14F-4D97-AF65-F5344CB8AC3E}">
        <p14:creationId xmlns:p14="http://schemas.microsoft.com/office/powerpoint/2010/main" val="20042470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85</a:t>
            </a:fld>
            <a:endParaRPr lang="en-US"/>
          </a:p>
        </p:txBody>
      </p:sp>
    </p:spTree>
    <p:extLst>
      <p:ext uri="{BB962C8B-B14F-4D97-AF65-F5344CB8AC3E}">
        <p14:creationId xmlns:p14="http://schemas.microsoft.com/office/powerpoint/2010/main" val="11029992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86</a:t>
            </a:fld>
            <a:endParaRPr lang="en-US"/>
          </a:p>
        </p:txBody>
      </p:sp>
    </p:spTree>
    <p:extLst>
      <p:ext uri="{BB962C8B-B14F-4D97-AF65-F5344CB8AC3E}">
        <p14:creationId xmlns:p14="http://schemas.microsoft.com/office/powerpoint/2010/main" val="32915501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87</a:t>
            </a:fld>
            <a:endParaRPr lang="en-US"/>
          </a:p>
        </p:txBody>
      </p:sp>
    </p:spTree>
    <p:extLst>
      <p:ext uri="{BB962C8B-B14F-4D97-AF65-F5344CB8AC3E}">
        <p14:creationId xmlns:p14="http://schemas.microsoft.com/office/powerpoint/2010/main" val="36939181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88</a:t>
            </a:fld>
            <a:endParaRPr lang="en-US"/>
          </a:p>
        </p:txBody>
      </p:sp>
    </p:spTree>
    <p:extLst>
      <p:ext uri="{BB962C8B-B14F-4D97-AF65-F5344CB8AC3E}">
        <p14:creationId xmlns:p14="http://schemas.microsoft.com/office/powerpoint/2010/main" val="7493136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89</a:t>
            </a:fld>
            <a:endParaRPr lang="en-US"/>
          </a:p>
        </p:txBody>
      </p:sp>
    </p:spTree>
    <p:extLst>
      <p:ext uri="{BB962C8B-B14F-4D97-AF65-F5344CB8AC3E}">
        <p14:creationId xmlns:p14="http://schemas.microsoft.com/office/powerpoint/2010/main" val="66036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a:t>
            </a:fld>
            <a:endParaRPr lang="en-US"/>
          </a:p>
        </p:txBody>
      </p:sp>
    </p:spTree>
    <p:extLst>
      <p:ext uri="{BB962C8B-B14F-4D97-AF65-F5344CB8AC3E}">
        <p14:creationId xmlns:p14="http://schemas.microsoft.com/office/powerpoint/2010/main" val="22512577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90</a:t>
            </a:fld>
            <a:endParaRPr lang="en-US"/>
          </a:p>
        </p:txBody>
      </p:sp>
    </p:spTree>
    <p:extLst>
      <p:ext uri="{BB962C8B-B14F-4D97-AF65-F5344CB8AC3E}">
        <p14:creationId xmlns:p14="http://schemas.microsoft.com/office/powerpoint/2010/main" val="4816023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91</a:t>
            </a:fld>
            <a:endParaRPr lang="en-US"/>
          </a:p>
        </p:txBody>
      </p:sp>
    </p:spTree>
    <p:extLst>
      <p:ext uri="{BB962C8B-B14F-4D97-AF65-F5344CB8AC3E}">
        <p14:creationId xmlns:p14="http://schemas.microsoft.com/office/powerpoint/2010/main" val="20924148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92</a:t>
            </a:fld>
            <a:endParaRPr lang="en-US"/>
          </a:p>
        </p:txBody>
      </p:sp>
    </p:spTree>
    <p:extLst>
      <p:ext uri="{BB962C8B-B14F-4D97-AF65-F5344CB8AC3E}">
        <p14:creationId xmlns:p14="http://schemas.microsoft.com/office/powerpoint/2010/main" val="36379423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93</a:t>
            </a:fld>
            <a:endParaRPr lang="en-US"/>
          </a:p>
        </p:txBody>
      </p:sp>
    </p:spTree>
    <p:extLst>
      <p:ext uri="{BB962C8B-B14F-4D97-AF65-F5344CB8AC3E}">
        <p14:creationId xmlns:p14="http://schemas.microsoft.com/office/powerpoint/2010/main" val="398761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94</a:t>
            </a:fld>
            <a:endParaRPr lang="en-US"/>
          </a:p>
        </p:txBody>
      </p:sp>
    </p:spTree>
    <p:extLst>
      <p:ext uri="{BB962C8B-B14F-4D97-AF65-F5344CB8AC3E}">
        <p14:creationId xmlns:p14="http://schemas.microsoft.com/office/powerpoint/2010/main" val="35045624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D3C50-35C0-4726-9AA8-250CA3FD08E2}" type="slidenum">
              <a:rPr lang="en-US" smtClean="0"/>
              <a:t>95</a:t>
            </a:fld>
            <a:endParaRPr lang="en-US"/>
          </a:p>
        </p:txBody>
      </p:sp>
    </p:spTree>
    <p:extLst>
      <p:ext uri="{BB962C8B-B14F-4D97-AF65-F5344CB8AC3E}">
        <p14:creationId xmlns:p14="http://schemas.microsoft.com/office/powerpoint/2010/main" val="34814666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96</a:t>
            </a:fld>
            <a:endParaRPr lang="en-US"/>
          </a:p>
        </p:txBody>
      </p:sp>
    </p:spTree>
    <p:extLst>
      <p:ext uri="{BB962C8B-B14F-4D97-AF65-F5344CB8AC3E}">
        <p14:creationId xmlns:p14="http://schemas.microsoft.com/office/powerpoint/2010/main" val="22603537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97</a:t>
            </a:fld>
            <a:endParaRPr lang="en-US"/>
          </a:p>
        </p:txBody>
      </p:sp>
    </p:spTree>
    <p:extLst>
      <p:ext uri="{BB962C8B-B14F-4D97-AF65-F5344CB8AC3E}">
        <p14:creationId xmlns:p14="http://schemas.microsoft.com/office/powerpoint/2010/main" val="14195193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98</a:t>
            </a:fld>
            <a:endParaRPr lang="en-US"/>
          </a:p>
        </p:txBody>
      </p:sp>
    </p:spTree>
    <p:extLst>
      <p:ext uri="{BB962C8B-B14F-4D97-AF65-F5344CB8AC3E}">
        <p14:creationId xmlns:p14="http://schemas.microsoft.com/office/powerpoint/2010/main" val="3808244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D3C50-35C0-4726-9AA8-250CA3FD08E2}" type="slidenum">
              <a:rPr lang="en-US" smtClean="0"/>
              <a:t>99</a:t>
            </a:fld>
            <a:endParaRPr lang="en-US"/>
          </a:p>
        </p:txBody>
      </p:sp>
    </p:spTree>
    <p:extLst>
      <p:ext uri="{BB962C8B-B14F-4D97-AF65-F5344CB8AC3E}">
        <p14:creationId xmlns:p14="http://schemas.microsoft.com/office/powerpoint/2010/main" val="153417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E4D9AA-F75B-4264-A800-007BD0B262C8}"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3424113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E4D9AA-F75B-4264-A800-007BD0B262C8}"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2572299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E4D9AA-F75B-4264-A800-007BD0B262C8}"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4079063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E4D9AA-F75B-4264-A800-007BD0B262C8}"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279768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E4D9AA-F75B-4264-A800-007BD0B262C8}"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241945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CE4D9AA-F75B-4264-A800-007BD0B262C8}"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1357594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E4D9AA-F75B-4264-A800-007BD0B262C8}" type="datetimeFigureOut">
              <a:rPr lang="en-US" smtClean="0"/>
              <a:t>4/26/2015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379227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E4D9AA-F75B-4264-A800-007BD0B262C8}" type="datetimeFigureOut">
              <a:rPr lang="en-US" smtClean="0"/>
              <a:t>4/26/2015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161587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
        <p:nvSpPr>
          <p:cNvPr id="6" name="Rectangle 5"/>
          <p:cNvSpPr/>
          <p:nvPr userDrawn="1"/>
        </p:nvSpPr>
        <p:spPr>
          <a:xfrm>
            <a:off x="0" y="1"/>
            <a:ext cx="12192000" cy="6858000"/>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35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34897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E4D9AA-F75B-4264-A800-007BD0B262C8}"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1148807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E4D9AA-F75B-4264-A800-007BD0B262C8}"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0368A6-AABD-4B38-B761-A61B15020053}" type="slidenum">
              <a:rPr lang="en-US" smtClean="0"/>
              <a:t>‹#›</a:t>
            </a:fld>
            <a:endParaRPr lang="en-US"/>
          </a:p>
        </p:txBody>
      </p:sp>
    </p:spTree>
    <p:extLst>
      <p:ext uri="{BB962C8B-B14F-4D97-AF65-F5344CB8AC3E}">
        <p14:creationId xmlns:p14="http://schemas.microsoft.com/office/powerpoint/2010/main" val="181639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4D9AA-F75B-4264-A800-007BD0B262C8}" type="datetimeFigureOut">
              <a:rPr lang="en-US" smtClean="0"/>
              <a:t>4/26/2015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0368A6-AABD-4B38-B761-A61B15020053}" type="slidenum">
              <a:rPr lang="en-US" smtClean="0"/>
              <a:t>‹#›</a:t>
            </a:fld>
            <a:endParaRPr lang="en-US"/>
          </a:p>
        </p:txBody>
      </p:sp>
    </p:spTree>
    <p:extLst>
      <p:ext uri="{BB962C8B-B14F-4D97-AF65-F5344CB8AC3E}">
        <p14:creationId xmlns:p14="http://schemas.microsoft.com/office/powerpoint/2010/main" val="30890341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png"/><Relationship Id="rId7" Type="http://schemas.openxmlformats.org/officeDocument/2006/relationships/image" Target="../media/image129.jp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28.jpg"/><Relationship Id="rId5" Type="http://schemas.openxmlformats.org/officeDocument/2006/relationships/image" Target="../media/image127.jpg"/><Relationship Id="rId10" Type="http://schemas.openxmlformats.org/officeDocument/2006/relationships/image" Target="../media/image132.jpg"/><Relationship Id="rId4" Type="http://schemas.openxmlformats.org/officeDocument/2006/relationships/image" Target="../media/image126.png"/><Relationship Id="rId9" Type="http://schemas.openxmlformats.org/officeDocument/2006/relationships/image" Target="../media/image131.JPG"/></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8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8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9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22.JPG"/><Relationship Id="rId4" Type="http://schemas.openxmlformats.org/officeDocument/2006/relationships/image" Target="../media/image121.JPG"/></Relationships>
</file>

<file path=ppt/slides/_rels/slide9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18456" y="-206829"/>
            <a:ext cx="6803570" cy="7187837"/>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p:cNvSpPr/>
          <p:nvPr/>
        </p:nvSpPr>
        <p:spPr>
          <a:xfrm>
            <a:off x="14103406" y="2812739"/>
            <a:ext cx="3054939" cy="923330"/>
          </a:xfrm>
          <a:prstGeom prst="rect">
            <a:avLst/>
          </a:prstGeom>
        </p:spPr>
        <p:txBody>
          <a:bodyPr wrap="none">
            <a:spAutoFit/>
          </a:bodyPr>
          <a:lstStyle/>
          <a:p>
            <a:r>
              <a:rPr lang="en-US" sz="5400" dirty="0">
                <a:solidFill>
                  <a:schemeClr val="bg1"/>
                </a:solidFill>
                <a:latin typeface="+mj-lt"/>
              </a:rPr>
              <a:t>Welcome!</a:t>
            </a:r>
          </a:p>
        </p:txBody>
      </p:sp>
      <p:sp>
        <p:nvSpPr>
          <p:cNvPr id="10" name="Parallelogram 9"/>
          <p:cNvSpPr/>
          <p:nvPr/>
        </p:nvSpPr>
        <p:spPr>
          <a:xfrm flipH="1">
            <a:off x="1475014" y="-377735"/>
            <a:ext cx="9220200" cy="7358743"/>
          </a:xfrm>
          <a:prstGeom prst="parallelogram">
            <a:avLst/>
          </a:prstGeom>
          <a:solidFill>
            <a:srgbClr val="C00000">
              <a:alpha val="6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534" y="4677350"/>
            <a:ext cx="2798857" cy="1798266"/>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4722531" y="618022"/>
            <a:ext cx="2725170" cy="1990288"/>
          </a:xfrm>
          <a:prstGeom prst="rect">
            <a:avLst/>
          </a:prstGeom>
          <a:noFill/>
        </p:spPr>
        <p:txBody>
          <a:bodyPr wrap="none" rtlCol="0">
            <a:spAutoFit/>
          </a:bodyPr>
          <a:lstStyle/>
          <a:p>
            <a:pPr algn="ctr">
              <a:lnSpc>
                <a:spcPts val="5400"/>
              </a:lnSpc>
            </a:pPr>
            <a:r>
              <a:rPr lang="en-US" sz="6600" dirty="0">
                <a:solidFill>
                  <a:schemeClr val="bg1"/>
                </a:solidFill>
                <a:effectLst>
                  <a:outerShdw blurRad="50800" dist="38100" dir="2700000" algn="tl" rotWithShape="0">
                    <a:prstClr val="black">
                      <a:alpha val="40000"/>
                    </a:prstClr>
                  </a:outerShdw>
                </a:effectLst>
                <a:latin typeface="+mj-lt"/>
              </a:rPr>
              <a:t>Awards</a:t>
            </a:r>
          </a:p>
          <a:p>
            <a:pPr algn="ctr">
              <a:lnSpc>
                <a:spcPts val="4000"/>
              </a:lnSpc>
            </a:pPr>
            <a:r>
              <a:rPr lang="en-US" sz="3600" i="1" dirty="0">
                <a:solidFill>
                  <a:schemeClr val="bg1">
                    <a:lumMod val="50000"/>
                  </a:schemeClr>
                </a:solidFill>
                <a:effectLst>
                  <a:outerShdw blurRad="50800" dist="38100" dir="2700000" algn="tl" rotWithShape="0">
                    <a:prstClr val="black">
                      <a:alpha val="40000"/>
                    </a:prstClr>
                  </a:outerShdw>
                </a:effectLst>
                <a:latin typeface="Lucida Handwriting" panose="03010101010101010101" pitchFamily="66" charset="0"/>
              </a:rPr>
              <a:t>for a </a:t>
            </a:r>
          </a:p>
          <a:p>
            <a:pPr algn="ctr">
              <a:lnSpc>
                <a:spcPts val="5400"/>
              </a:lnSpc>
            </a:pPr>
            <a:r>
              <a:rPr lang="en-US" sz="6600" dirty="0">
                <a:solidFill>
                  <a:schemeClr val="bg1"/>
                </a:solidFill>
                <a:effectLst>
                  <a:outerShdw blurRad="50800" dist="38100" dir="2700000" algn="tl" rotWithShape="0">
                    <a:prstClr val="black">
                      <a:alpha val="40000"/>
                    </a:prstClr>
                  </a:outerShdw>
                </a:effectLst>
                <a:latin typeface="+mj-lt"/>
              </a:rPr>
              <a:t>Decade</a:t>
            </a:r>
          </a:p>
        </p:txBody>
      </p:sp>
      <p:sp>
        <p:nvSpPr>
          <p:cNvPr id="13" name="TextBox 12"/>
          <p:cNvSpPr txBox="1"/>
          <p:nvPr/>
        </p:nvSpPr>
        <p:spPr>
          <a:xfrm>
            <a:off x="4974874" y="3077184"/>
            <a:ext cx="2220480" cy="707886"/>
          </a:xfrm>
          <a:prstGeom prst="rect">
            <a:avLst/>
          </a:prstGeom>
          <a:noFill/>
        </p:spPr>
        <p:txBody>
          <a:bodyPr wrap="none" rtlCol="0">
            <a:spAutoFit/>
          </a:bodyPr>
          <a:lstStyle/>
          <a:p>
            <a:pPr algn="ctr">
              <a:lnSpc>
                <a:spcPts val="4800"/>
              </a:lnSpc>
            </a:pPr>
            <a:r>
              <a:rPr lang="en-US" sz="2800" dirty="0">
                <a:solidFill>
                  <a:schemeClr val="bg1"/>
                </a:solidFill>
                <a:effectLst>
                  <a:outerShdw blurRad="50800" dist="38100" dir="2700000" algn="tl" rotWithShape="0">
                    <a:prstClr val="black">
                      <a:alpha val="40000"/>
                    </a:prstClr>
                  </a:outerShdw>
                </a:effectLst>
              </a:rPr>
              <a:t>April 27, 2015</a:t>
            </a:r>
          </a:p>
        </p:txBody>
      </p:sp>
      <p:sp>
        <p:nvSpPr>
          <p:cNvPr id="14" name="Oval 13"/>
          <p:cNvSpPr/>
          <p:nvPr/>
        </p:nvSpPr>
        <p:spPr>
          <a:xfrm>
            <a:off x="6040484" y="2855116"/>
            <a:ext cx="104501" cy="104501"/>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w="952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p:cNvSpPr/>
          <p:nvPr/>
        </p:nvSpPr>
        <p:spPr>
          <a:xfrm>
            <a:off x="6029600" y="4042420"/>
            <a:ext cx="104501" cy="104501"/>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w="952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20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760" y="0"/>
            <a:ext cx="9144000" cy="6858000"/>
          </a:xfrm>
          <a:prstGeom prst="rect">
            <a:avLst/>
          </a:prstGeom>
        </p:spPr>
      </p:pic>
    </p:spTree>
    <p:extLst>
      <p:ext uri="{BB962C8B-B14F-4D97-AF65-F5344CB8AC3E}">
        <p14:creationId xmlns:p14="http://schemas.microsoft.com/office/powerpoint/2010/main" val="106653375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720" y="-5290"/>
            <a:ext cx="5463717" cy="6863290"/>
          </a:xfrm>
          <a:prstGeom prst="rect">
            <a:avLst/>
          </a:prstGeom>
        </p:spPr>
      </p:pic>
    </p:spTree>
    <p:extLst>
      <p:ext uri="{BB962C8B-B14F-4D97-AF65-F5344CB8AC3E}">
        <p14:creationId xmlns:p14="http://schemas.microsoft.com/office/powerpoint/2010/main" val="2756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700" y="2057399"/>
            <a:ext cx="12201700" cy="4800601"/>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Rectangle 23"/>
          <p:cNvSpPr/>
          <p:nvPr/>
        </p:nvSpPr>
        <p:spPr>
          <a:xfrm>
            <a:off x="7990676" y="2484819"/>
            <a:ext cx="1524000" cy="152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90550" y="73025"/>
            <a:ext cx="7296150" cy="1325563"/>
          </a:xfrm>
        </p:spPr>
        <p:txBody>
          <a:bodyPr>
            <a:normAutofit/>
          </a:bodyPr>
          <a:lstStyle/>
          <a:p>
            <a:r>
              <a:rPr lang="en-US" dirty="0" smtClean="0">
                <a:solidFill>
                  <a:schemeClr val="bg1"/>
                </a:solidFill>
              </a:rPr>
              <a:t>Thank You</a:t>
            </a:r>
            <a:endParaRPr lang="en-US" dirty="0">
              <a:solidFill>
                <a:schemeClr val="bg1"/>
              </a:solidFill>
            </a:endParaRPr>
          </a:p>
        </p:txBody>
      </p:sp>
      <p:sp>
        <p:nvSpPr>
          <p:cNvPr id="5" name="Freeform 4"/>
          <p:cNvSpPr/>
          <p:nvPr/>
        </p:nvSpPr>
        <p:spPr>
          <a:xfrm>
            <a:off x="10695709" y="-110836"/>
            <a:ext cx="1496291" cy="7139709"/>
          </a:xfrm>
          <a:custGeom>
            <a:avLst/>
            <a:gdLst>
              <a:gd name="connsiteX0" fmla="*/ 0 w 1496291"/>
              <a:gd name="connsiteY0" fmla="*/ 0 h 7139709"/>
              <a:gd name="connsiteX1" fmla="*/ 1496291 w 1496291"/>
              <a:gd name="connsiteY1" fmla="*/ 0 h 7139709"/>
              <a:gd name="connsiteX2" fmla="*/ 1496291 w 1496291"/>
              <a:gd name="connsiteY2" fmla="*/ 7139709 h 7139709"/>
              <a:gd name="connsiteX3" fmla="*/ 1385454 w 1496291"/>
              <a:gd name="connsiteY3" fmla="*/ 7139709 h 7139709"/>
              <a:gd name="connsiteX4" fmla="*/ 0 w 1496291"/>
              <a:gd name="connsiteY4" fmla="*/ 0 h 713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291" h="7139709">
                <a:moveTo>
                  <a:pt x="0" y="0"/>
                </a:moveTo>
                <a:lnTo>
                  <a:pt x="1496291" y="0"/>
                </a:lnTo>
                <a:lnTo>
                  <a:pt x="1496291" y="7139709"/>
                </a:lnTo>
                <a:lnTo>
                  <a:pt x="1385454" y="7139709"/>
                </a:lnTo>
                <a:lnTo>
                  <a:pt x="0" y="0"/>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Rectangle 5"/>
          <p:cNvSpPr/>
          <p:nvPr/>
        </p:nvSpPr>
        <p:spPr>
          <a:xfrm>
            <a:off x="590550" y="1240872"/>
            <a:ext cx="10326266" cy="584775"/>
          </a:xfrm>
          <a:prstGeom prst="rect">
            <a:avLst/>
          </a:prstGeom>
        </p:spPr>
        <p:txBody>
          <a:bodyPr wrap="square">
            <a:spAutoFit/>
          </a:bodyPr>
          <a:lstStyle/>
          <a:p>
            <a:r>
              <a:rPr lang="en-US" sz="3200" dirty="0">
                <a:solidFill>
                  <a:schemeClr val="bg1"/>
                </a:solidFill>
                <a:latin typeface="+mj-lt"/>
              </a:rPr>
              <a:t>Desserts and food service items donated by</a:t>
            </a:r>
            <a:r>
              <a:rPr lang="en-US" sz="3200" dirty="0" smtClean="0">
                <a:solidFill>
                  <a:schemeClr val="bg1"/>
                </a:solidFill>
                <a:latin typeface="+mj-lt"/>
              </a:rPr>
              <a:t>:</a:t>
            </a:r>
            <a:endParaRPr lang="en-US" sz="3200" dirty="0">
              <a:solidFill>
                <a:schemeClr val="bg1"/>
              </a:solidFill>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241" y="2485831"/>
            <a:ext cx="1524000" cy="1524000"/>
          </a:xfrm>
          <a:prstGeom prst="rect">
            <a:avLst/>
          </a:prstGeom>
        </p:spPr>
      </p:pic>
      <p:sp>
        <p:nvSpPr>
          <p:cNvPr id="12" name="Rectangle 11"/>
          <p:cNvSpPr/>
          <p:nvPr/>
        </p:nvSpPr>
        <p:spPr>
          <a:xfrm>
            <a:off x="8081951" y="2738987"/>
            <a:ext cx="1341450" cy="1015663"/>
          </a:xfrm>
          <a:prstGeom prst="rect">
            <a:avLst/>
          </a:prstGeom>
        </p:spPr>
        <p:txBody>
          <a:bodyPr wrap="square">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John's Wheatland Bakery</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126" y="4270778"/>
            <a:ext cx="1524000" cy="1524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599" y="4270778"/>
            <a:ext cx="1524000" cy="1524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4168" y="2484819"/>
            <a:ext cx="1524000" cy="1524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2653" y="4270778"/>
            <a:ext cx="1524000" cy="1524000"/>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4546" y="4270778"/>
            <a:ext cx="1524000" cy="152400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8554" y="2484819"/>
            <a:ext cx="1524000" cy="1524000"/>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4072" y="4270267"/>
            <a:ext cx="1524000" cy="1524000"/>
          </a:xfrm>
          <a:prstGeom prst="rect">
            <a:avLst/>
          </a:prstGeom>
        </p:spPr>
      </p:pic>
    </p:spTree>
    <p:extLst>
      <p:ext uri="{BB962C8B-B14F-4D97-AF65-F5344CB8AC3E}">
        <p14:creationId xmlns:p14="http://schemas.microsoft.com/office/powerpoint/2010/main" val="413608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18456" y="-206829"/>
            <a:ext cx="6803570" cy="7456715"/>
          </a:xfrm>
          <a:prstGeom prst="rect">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p:cNvSpPr/>
          <p:nvPr/>
        </p:nvSpPr>
        <p:spPr>
          <a:xfrm>
            <a:off x="14103406" y="2812739"/>
            <a:ext cx="3054939" cy="923330"/>
          </a:xfrm>
          <a:prstGeom prst="rect">
            <a:avLst/>
          </a:prstGeom>
        </p:spPr>
        <p:txBody>
          <a:bodyPr wrap="none">
            <a:spAutoFit/>
          </a:bodyPr>
          <a:lstStyle/>
          <a:p>
            <a:r>
              <a:rPr lang="en-US" sz="5400" dirty="0">
                <a:solidFill>
                  <a:schemeClr val="bg1"/>
                </a:solidFill>
                <a:latin typeface="+mj-lt"/>
              </a:rPr>
              <a:t>Welcome!</a:t>
            </a:r>
          </a:p>
        </p:txBody>
      </p:sp>
      <p:sp>
        <p:nvSpPr>
          <p:cNvPr id="10" name="Parallelogram 9"/>
          <p:cNvSpPr/>
          <p:nvPr/>
        </p:nvSpPr>
        <p:spPr>
          <a:xfrm flipH="1">
            <a:off x="1475014" y="-377735"/>
            <a:ext cx="9220200" cy="7358743"/>
          </a:xfrm>
          <a:prstGeom prst="parallelogram">
            <a:avLst/>
          </a:prstGeom>
          <a:solidFill>
            <a:srgbClr val="C00000">
              <a:alpha val="6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8804" y="4802306"/>
            <a:ext cx="2132631" cy="1370216"/>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5068463" y="618022"/>
            <a:ext cx="2033313" cy="1524392"/>
          </a:xfrm>
          <a:prstGeom prst="rect">
            <a:avLst/>
          </a:prstGeom>
          <a:noFill/>
        </p:spPr>
        <p:txBody>
          <a:bodyPr wrap="none" rtlCol="0">
            <a:spAutoFit/>
          </a:bodyPr>
          <a:lstStyle/>
          <a:p>
            <a:pPr algn="ctr">
              <a:lnSpc>
                <a:spcPts val="3600"/>
              </a:lnSpc>
            </a:pPr>
            <a:r>
              <a:rPr lang="en-US" sz="4800" dirty="0">
                <a:solidFill>
                  <a:schemeClr val="bg1"/>
                </a:solidFill>
                <a:effectLst>
                  <a:outerShdw blurRad="50800" dist="38100" dir="2700000" algn="tl" rotWithShape="0">
                    <a:prstClr val="black">
                      <a:alpha val="40000"/>
                    </a:prstClr>
                  </a:outerShdw>
                </a:effectLst>
                <a:latin typeface="+mj-lt"/>
              </a:rPr>
              <a:t>Awards</a:t>
            </a:r>
          </a:p>
          <a:p>
            <a:pPr algn="ctr">
              <a:lnSpc>
                <a:spcPts val="3600"/>
              </a:lnSpc>
            </a:pPr>
            <a:r>
              <a:rPr lang="en-US" sz="2400" i="1" dirty="0">
                <a:solidFill>
                  <a:schemeClr val="bg1">
                    <a:lumMod val="50000"/>
                  </a:schemeClr>
                </a:solidFill>
                <a:effectLst>
                  <a:outerShdw blurRad="50800" dist="38100" dir="2700000" algn="tl" rotWithShape="0">
                    <a:prstClr val="black">
                      <a:alpha val="40000"/>
                    </a:prstClr>
                  </a:outerShdw>
                </a:effectLst>
                <a:latin typeface="Lucida Handwriting" panose="03010101010101010101" pitchFamily="66" charset="0"/>
              </a:rPr>
              <a:t>for a </a:t>
            </a:r>
          </a:p>
          <a:p>
            <a:pPr algn="ctr">
              <a:lnSpc>
                <a:spcPts val="3600"/>
              </a:lnSpc>
            </a:pPr>
            <a:r>
              <a:rPr lang="en-US" sz="4800" dirty="0">
                <a:solidFill>
                  <a:schemeClr val="bg1"/>
                </a:solidFill>
                <a:effectLst>
                  <a:outerShdw blurRad="50800" dist="38100" dir="2700000" algn="tl" rotWithShape="0">
                    <a:prstClr val="black">
                      <a:alpha val="40000"/>
                    </a:prstClr>
                  </a:outerShdw>
                </a:effectLst>
                <a:latin typeface="+mj-lt"/>
              </a:rPr>
              <a:t>Decade</a:t>
            </a:r>
          </a:p>
        </p:txBody>
      </p:sp>
      <p:sp>
        <p:nvSpPr>
          <p:cNvPr id="13" name="TextBox 12"/>
          <p:cNvSpPr txBox="1"/>
          <p:nvPr/>
        </p:nvSpPr>
        <p:spPr>
          <a:xfrm>
            <a:off x="4437295" y="3103957"/>
            <a:ext cx="3295646" cy="707886"/>
          </a:xfrm>
          <a:prstGeom prst="rect">
            <a:avLst/>
          </a:prstGeom>
          <a:noFill/>
        </p:spPr>
        <p:txBody>
          <a:bodyPr wrap="none" rtlCol="0">
            <a:spAutoFit/>
          </a:bodyPr>
          <a:lstStyle/>
          <a:p>
            <a:pPr algn="ctr">
              <a:lnSpc>
                <a:spcPts val="4800"/>
              </a:lnSpc>
            </a:pPr>
            <a:r>
              <a:rPr lang="en-US" sz="5400" dirty="0">
                <a:solidFill>
                  <a:schemeClr val="bg1"/>
                </a:solidFill>
                <a:effectLst>
                  <a:outerShdw blurRad="50800" dist="38100" dir="2700000" algn="tl" rotWithShape="0">
                    <a:prstClr val="black">
                      <a:alpha val="40000"/>
                    </a:prstClr>
                  </a:outerShdw>
                </a:effectLst>
              </a:rPr>
              <a:t>Thank You!</a:t>
            </a:r>
          </a:p>
        </p:txBody>
      </p:sp>
      <p:sp>
        <p:nvSpPr>
          <p:cNvPr id="14" name="Oval 13"/>
          <p:cNvSpPr/>
          <p:nvPr/>
        </p:nvSpPr>
        <p:spPr>
          <a:xfrm>
            <a:off x="6032869" y="2570936"/>
            <a:ext cx="104501" cy="104501"/>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w="952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p:cNvSpPr/>
          <p:nvPr/>
        </p:nvSpPr>
        <p:spPr>
          <a:xfrm>
            <a:off x="6032869" y="4269284"/>
            <a:ext cx="104501" cy="104501"/>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w="952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34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1" y="32223"/>
            <a:ext cx="9101036" cy="6825777"/>
          </a:xfrm>
          <a:prstGeom prst="rect">
            <a:avLst/>
          </a:prstGeom>
        </p:spPr>
      </p:pic>
    </p:spTree>
    <p:extLst>
      <p:ext uri="{BB962C8B-B14F-4D97-AF65-F5344CB8AC3E}">
        <p14:creationId xmlns:p14="http://schemas.microsoft.com/office/powerpoint/2010/main" val="364650882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968" y="88900"/>
            <a:ext cx="9025466" cy="6769100"/>
          </a:xfrm>
          <a:prstGeom prst="rect">
            <a:avLst/>
          </a:prstGeom>
        </p:spPr>
      </p:pic>
    </p:spTree>
    <p:extLst>
      <p:ext uri="{BB962C8B-B14F-4D97-AF65-F5344CB8AC3E}">
        <p14:creationId xmlns:p14="http://schemas.microsoft.com/office/powerpoint/2010/main" val="262397288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2215761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72" y="683"/>
            <a:ext cx="11800710" cy="6857317"/>
          </a:xfrm>
          <a:prstGeom prst="rect">
            <a:avLst/>
          </a:prstGeom>
          <a:noFill/>
          <a:ln>
            <a:noFill/>
          </a:ln>
        </p:spPr>
      </p:pic>
    </p:spTree>
    <p:extLst>
      <p:ext uri="{BB962C8B-B14F-4D97-AF65-F5344CB8AC3E}">
        <p14:creationId xmlns:p14="http://schemas.microsoft.com/office/powerpoint/2010/main" val="35032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9144000" cy="6858000"/>
          </a:xfrm>
          <a:prstGeom prst="rect">
            <a:avLst/>
          </a:prstGeom>
        </p:spPr>
      </p:pic>
      <p:grpSp>
        <p:nvGrpSpPr>
          <p:cNvPr id="6" name="Group 5"/>
          <p:cNvGrpSpPr/>
          <p:nvPr/>
        </p:nvGrpSpPr>
        <p:grpSpPr>
          <a:xfrm>
            <a:off x="9644743" y="-391886"/>
            <a:ext cx="2569028" cy="7347857"/>
            <a:chOff x="9644743" y="-391886"/>
            <a:chExt cx="2569028" cy="7347857"/>
          </a:xfrm>
        </p:grpSpPr>
        <p:sp>
          <p:nvSpPr>
            <p:cNvPr id="7" name="Freeform 6"/>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9"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Marcy’s and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Schwarz </a:t>
            </a:r>
            <a:r>
              <a:rPr lang="en-US" sz="1600" dirty="0">
                <a:solidFill>
                  <a:schemeClr val="bg1"/>
                </a:solidFill>
                <a:latin typeface="+mn-lt"/>
              </a:rPr>
              <a:t>Troyer Automotive </a:t>
            </a:r>
          </a:p>
        </p:txBody>
      </p:sp>
      <p:sp>
        <p:nvSpPr>
          <p:cNvPr id="15" name="Subtitle 4"/>
          <p:cNvSpPr txBox="1">
            <a:spLocks/>
          </p:cNvSpPr>
          <p:nvPr/>
        </p:nvSpPr>
        <p:spPr>
          <a:xfrm>
            <a:off x="10096501" y="1456765"/>
            <a:ext cx="2095500"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mj-lt"/>
              </a:rPr>
              <a:t>Owner:</a:t>
            </a:r>
            <a:r>
              <a:rPr lang="en-US" sz="1200" dirty="0">
                <a:solidFill>
                  <a:schemeClr val="bg1"/>
                </a:solidFill>
              </a:rPr>
              <a:t/>
            </a:r>
            <a:br>
              <a:rPr lang="en-US" sz="1200" dirty="0">
                <a:solidFill>
                  <a:schemeClr val="bg1"/>
                </a:solidFill>
              </a:rPr>
            </a:br>
            <a:r>
              <a:rPr lang="en-US" sz="1200" dirty="0">
                <a:solidFill>
                  <a:schemeClr val="bg1"/>
                </a:solidFill>
              </a:rPr>
              <a:t>Doug Schwarz and </a:t>
            </a:r>
            <a:br>
              <a:rPr lang="en-US" sz="1200" dirty="0">
                <a:solidFill>
                  <a:schemeClr val="bg1"/>
                </a:solidFill>
              </a:rPr>
            </a:br>
            <a:r>
              <a:rPr lang="en-US" sz="1200" dirty="0">
                <a:solidFill>
                  <a:schemeClr val="bg1"/>
                </a:solidFill>
              </a:rPr>
              <a:t>the late Norm Adams</a:t>
            </a:r>
          </a:p>
        </p:txBody>
      </p:sp>
      <p:sp>
        <p:nvSpPr>
          <p:cNvPr id="17" name="Rectangle 16"/>
          <p:cNvSpPr/>
          <p:nvPr/>
        </p:nvSpPr>
        <p:spPr>
          <a:xfrm>
            <a:off x="10096501" y="2117272"/>
            <a:ext cx="2095500" cy="461665"/>
          </a:xfrm>
          <a:prstGeom prst="rect">
            <a:avLst/>
          </a:prstGeom>
        </p:spPr>
        <p:txBody>
          <a:bodyPr wrap="square">
            <a:spAutoFit/>
          </a:bodyPr>
          <a:lstStyle/>
          <a:p>
            <a:pPr algn="ctr"/>
            <a:r>
              <a:rPr lang="en-US" sz="1200" dirty="0">
                <a:solidFill>
                  <a:schemeClr val="bg1"/>
                </a:solidFill>
                <a:latin typeface="+mj-lt"/>
              </a:rPr>
              <a:t>Contractor:</a:t>
            </a:r>
            <a:r>
              <a:rPr lang="en-US" sz="1200" dirty="0">
                <a:solidFill>
                  <a:schemeClr val="bg1"/>
                </a:solidFill>
              </a:rPr>
              <a:t/>
            </a:r>
            <a:br>
              <a:rPr lang="en-US" sz="1200" dirty="0">
                <a:solidFill>
                  <a:schemeClr val="bg1"/>
                </a:solidFill>
              </a:rPr>
            </a:br>
            <a:r>
              <a:rPr lang="en-US" sz="1200" dirty="0">
                <a:solidFill>
                  <a:schemeClr val="bg1"/>
                </a:solidFill>
              </a:rPr>
              <a:t>Dean Schwarz</a:t>
            </a:r>
          </a:p>
        </p:txBody>
      </p:sp>
    </p:spTree>
    <p:extLst>
      <p:ext uri="{BB962C8B-B14F-4D97-AF65-F5344CB8AC3E}">
        <p14:creationId xmlns:p14="http://schemas.microsoft.com/office/powerpoint/2010/main" val="206098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3900" y="558799"/>
            <a:ext cx="10769600" cy="5607765"/>
          </a:xfrm>
          <a:prstGeom prst="rect">
            <a:avLst/>
          </a:prstGeom>
        </p:spPr>
      </p:pic>
    </p:spTree>
    <p:extLst>
      <p:ext uri="{BB962C8B-B14F-4D97-AF65-F5344CB8AC3E}">
        <p14:creationId xmlns:p14="http://schemas.microsoft.com/office/powerpoint/2010/main" val="296615499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01" y="1456021"/>
            <a:ext cx="11849100" cy="3873134"/>
            <a:chOff x="0" y="1308399"/>
            <a:chExt cx="12300719" cy="4020756"/>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32500" y="1308399"/>
              <a:ext cx="6268219" cy="402075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315261"/>
              <a:ext cx="5880100" cy="4013801"/>
            </a:xfrm>
            <a:prstGeom prst="rect">
              <a:avLst/>
            </a:prstGeom>
          </p:spPr>
        </p:pic>
      </p:grpSp>
    </p:spTree>
    <p:extLst>
      <p:ext uri="{BB962C8B-B14F-4D97-AF65-F5344CB8AC3E}">
        <p14:creationId xmlns:p14="http://schemas.microsoft.com/office/powerpoint/2010/main" val="107822582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62" y="0"/>
            <a:ext cx="5588676"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150" y="0"/>
            <a:ext cx="5143500" cy="6858000"/>
          </a:xfrm>
          <a:prstGeom prst="rect">
            <a:avLst/>
          </a:prstGeom>
        </p:spPr>
      </p:pic>
    </p:spTree>
    <p:extLst>
      <p:ext uri="{BB962C8B-B14F-4D97-AF65-F5344CB8AC3E}">
        <p14:creationId xmlns:p14="http://schemas.microsoft.com/office/powerpoint/2010/main" val="176420003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731" y="0"/>
            <a:ext cx="9144000" cy="6858000"/>
          </a:xfrm>
          <a:prstGeom prst="rect">
            <a:avLst/>
          </a:prstGeom>
        </p:spPr>
      </p:pic>
    </p:spTree>
    <p:extLst>
      <p:ext uri="{BB962C8B-B14F-4D97-AF65-F5344CB8AC3E}">
        <p14:creationId xmlns:p14="http://schemas.microsoft.com/office/powerpoint/2010/main" val="76171515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184934" y="-1184411"/>
            <a:ext cx="10281434" cy="8042411"/>
          </a:xfrm>
          <a:prstGeom prst="rect">
            <a:avLst/>
          </a:prstGeom>
          <a:noFill/>
          <a:ln>
            <a:noFill/>
          </a:ln>
        </p:spPr>
      </p:pic>
      <p:grpSp>
        <p:nvGrpSpPr>
          <p:cNvPr id="18" name="Group 17"/>
          <p:cNvGrpSpPr/>
          <p:nvPr/>
        </p:nvGrpSpPr>
        <p:grpSpPr>
          <a:xfrm>
            <a:off x="9644743" y="-391886"/>
            <a:ext cx="2569028" cy="7347857"/>
            <a:chOff x="9644743" y="-391886"/>
            <a:chExt cx="2569028" cy="7347857"/>
          </a:xfrm>
        </p:grpSpPr>
        <p:sp>
          <p:nvSpPr>
            <p:cNvPr id="17" name="Freeform 16"/>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 name="Rectangle 15"/>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5" name="Subtitle 4"/>
          <p:cNvSpPr>
            <a:spLocks noGrp="1"/>
          </p:cNvSpPr>
          <p:nvPr>
            <p:ph type="subTitle" idx="4294967295"/>
          </p:nvPr>
        </p:nvSpPr>
        <p:spPr>
          <a:xfrm>
            <a:off x="10084485" y="1438049"/>
            <a:ext cx="2134313" cy="536575"/>
          </a:xfrm>
        </p:spPr>
        <p:txBody>
          <a:bodyPr>
            <a:noAutofit/>
          </a:bodyPr>
          <a:lstStyle/>
          <a:p>
            <a:pPr marL="0" indent="0" algn="ctr">
              <a:buNone/>
            </a:pPr>
            <a:r>
              <a:rPr lang="en-US" sz="1000" dirty="0">
                <a:solidFill>
                  <a:schemeClr val="bg1"/>
                </a:solidFill>
                <a:latin typeface="+mj-lt"/>
              </a:rPr>
              <a:t>Owner:</a:t>
            </a:r>
            <a:r>
              <a:rPr lang="en-US" sz="1000" dirty="0">
                <a:solidFill>
                  <a:schemeClr val="bg1"/>
                </a:solidFill>
              </a:rPr>
              <a:t/>
            </a:r>
            <a:br>
              <a:rPr lang="en-US" sz="1000" dirty="0">
                <a:solidFill>
                  <a:schemeClr val="bg1"/>
                </a:solidFill>
              </a:rPr>
            </a:br>
            <a:r>
              <a:rPr lang="en-US" sz="1000" dirty="0">
                <a:solidFill>
                  <a:schemeClr val="bg1"/>
                </a:solidFill>
              </a:rPr>
              <a:t>Walla Walla University</a:t>
            </a:r>
            <a:r>
              <a:rPr lang="en-US" sz="1000" dirty="0">
                <a:solidFill>
                  <a:schemeClr val="bg1"/>
                </a:solidFill>
                <a:latin typeface="+mj-lt"/>
              </a:rPr>
              <a:t/>
            </a:r>
            <a:br>
              <a:rPr lang="en-US" sz="1000" dirty="0">
                <a:solidFill>
                  <a:schemeClr val="bg1"/>
                </a:solidFill>
                <a:latin typeface="+mj-lt"/>
              </a:rPr>
            </a:br>
            <a:r>
              <a:rPr lang="en-US" sz="1000" i="1" dirty="0">
                <a:solidFill>
                  <a:schemeClr val="bg1"/>
                </a:solidFill>
                <a:latin typeface="+mj-lt"/>
              </a:rPr>
              <a:t>John </a:t>
            </a:r>
            <a:r>
              <a:rPr lang="en-US" sz="1000" i="1" dirty="0" err="1">
                <a:solidFill>
                  <a:schemeClr val="bg1"/>
                </a:solidFill>
                <a:latin typeface="+mj-lt"/>
              </a:rPr>
              <a:t>McVay</a:t>
            </a:r>
            <a:r>
              <a:rPr lang="en-US" sz="1000" i="1" dirty="0">
                <a:solidFill>
                  <a:schemeClr val="bg1"/>
                </a:solidFill>
                <a:latin typeface="+mj-lt"/>
              </a:rPr>
              <a:t>, President</a:t>
            </a:r>
            <a:endParaRPr lang="en-US" sz="1000" i="1" dirty="0">
              <a:solidFill>
                <a:schemeClr val="bg1"/>
              </a:solidFill>
            </a:endParaRPr>
          </a:p>
        </p:txBody>
      </p:sp>
      <p:sp>
        <p:nvSpPr>
          <p:cNvPr id="25" name="Rectangle 24"/>
          <p:cNvSpPr/>
          <p:nvPr/>
        </p:nvSpPr>
        <p:spPr>
          <a:xfrm>
            <a:off x="10084485" y="2055218"/>
            <a:ext cx="2107515" cy="400110"/>
          </a:xfrm>
          <a:prstGeom prst="rect">
            <a:avLst/>
          </a:prstGeom>
        </p:spPr>
        <p:txBody>
          <a:bodyPr wrap="square">
            <a:spAutoFit/>
          </a:bodyPr>
          <a:lstStyle/>
          <a:p>
            <a:pPr algn="ctr"/>
            <a:r>
              <a:rPr lang="en-US" sz="1000" dirty="0">
                <a:solidFill>
                  <a:schemeClr val="bg1"/>
                </a:solidFill>
                <a:latin typeface="+mj-lt"/>
              </a:rPr>
              <a:t>Architect:</a:t>
            </a:r>
            <a:r>
              <a:rPr lang="en-US" sz="1100" dirty="0">
                <a:solidFill>
                  <a:schemeClr val="bg1"/>
                </a:solidFill>
                <a:latin typeface="+mj-lt"/>
              </a:rPr>
              <a:t/>
            </a:r>
            <a:br>
              <a:rPr lang="en-US" sz="1100" dirty="0">
                <a:solidFill>
                  <a:schemeClr val="bg1"/>
                </a:solidFill>
                <a:latin typeface="+mj-lt"/>
              </a:rPr>
            </a:br>
            <a:r>
              <a:rPr lang="en-US" sz="1000" dirty="0">
                <a:solidFill>
                  <a:schemeClr val="bg1"/>
                </a:solidFill>
              </a:rPr>
              <a:t>Salmon Bay Design Group </a:t>
            </a:r>
            <a:endParaRPr lang="en-US" sz="1100" dirty="0">
              <a:solidFill>
                <a:schemeClr val="bg1"/>
              </a:solidFill>
            </a:endParaRPr>
          </a:p>
        </p:txBody>
      </p:sp>
      <p:sp>
        <p:nvSpPr>
          <p:cNvPr id="26" name="Rectangle 25"/>
          <p:cNvSpPr/>
          <p:nvPr/>
        </p:nvSpPr>
        <p:spPr>
          <a:xfrm>
            <a:off x="10084485" y="2535921"/>
            <a:ext cx="2107515" cy="400110"/>
          </a:xfrm>
          <a:prstGeom prst="rect">
            <a:avLst/>
          </a:prstGeom>
        </p:spPr>
        <p:txBody>
          <a:bodyPr wrap="square">
            <a:spAutoFit/>
          </a:bodyPr>
          <a:lstStyle/>
          <a:p>
            <a:pPr algn="ctr"/>
            <a:r>
              <a:rPr lang="en-US" sz="1000" dirty="0">
                <a:solidFill>
                  <a:schemeClr val="bg1"/>
                </a:solidFill>
                <a:latin typeface="+mj-lt"/>
              </a:rPr>
              <a:t>Contractor:</a:t>
            </a:r>
            <a:br>
              <a:rPr lang="en-US" sz="1000" dirty="0">
                <a:solidFill>
                  <a:schemeClr val="bg1"/>
                </a:solidFill>
                <a:latin typeface="+mj-lt"/>
              </a:rPr>
            </a:br>
            <a:r>
              <a:rPr lang="en-US" sz="1000" dirty="0">
                <a:solidFill>
                  <a:schemeClr val="bg1"/>
                </a:solidFill>
              </a:rPr>
              <a:t>Leone &amp; Keeble, Inc. </a:t>
            </a:r>
          </a:p>
        </p:txBody>
      </p:sp>
      <p:sp>
        <p:nvSpPr>
          <p:cNvPr id="4" name="Title 3"/>
          <p:cNvSpPr>
            <a:spLocks noGrp="1"/>
          </p:cNvSpPr>
          <p:nvPr>
            <p:ph type="ctrTitle" idx="4294967295"/>
          </p:nvPr>
        </p:nvSpPr>
        <p:spPr>
          <a:xfrm>
            <a:off x="10096501" y="0"/>
            <a:ext cx="2117270" cy="1333500"/>
          </a:xfrm>
        </p:spPr>
        <p:txBody>
          <a:bodyPr anchor="ctr">
            <a:noAutofit/>
          </a:bodyPr>
          <a:lstStyle/>
          <a:p>
            <a:pPr algn="ctr"/>
            <a:r>
              <a:rPr lang="en-US" sz="1600" dirty="0">
                <a:solidFill>
                  <a:schemeClr val="bg1"/>
                </a:solidFill>
                <a:latin typeface="+mn-lt"/>
              </a:rPr>
              <a:t>Walla Walla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University </a:t>
            </a:r>
            <a:r>
              <a:rPr lang="en-US" sz="1600" dirty="0">
                <a:solidFill>
                  <a:schemeClr val="bg1"/>
                </a:solidFill>
                <a:latin typeface="+mn-lt"/>
              </a:rPr>
              <a:t>Administration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Building </a:t>
            </a:r>
            <a:endParaRPr lang="en-US" sz="1600" dirty="0">
              <a:solidFill>
                <a:schemeClr val="bg1"/>
              </a:solidFill>
              <a:latin typeface="+mn-lt"/>
            </a:endParaRPr>
          </a:p>
        </p:txBody>
      </p:sp>
    </p:spTree>
    <p:extLst>
      <p:ext uri="{BB962C8B-B14F-4D97-AF65-F5344CB8AC3E}">
        <p14:creationId xmlns:p14="http://schemas.microsoft.com/office/powerpoint/2010/main" val="2651972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731" y="0"/>
            <a:ext cx="9144000" cy="6858000"/>
          </a:xfrm>
          <a:prstGeom prst="rect">
            <a:avLst/>
          </a:prstGeom>
        </p:spPr>
      </p:pic>
    </p:spTree>
    <p:extLst>
      <p:ext uri="{BB962C8B-B14F-4D97-AF65-F5344CB8AC3E}">
        <p14:creationId xmlns:p14="http://schemas.microsoft.com/office/powerpoint/2010/main" val="371442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42" y="-321856"/>
            <a:ext cx="10918371" cy="7278914"/>
          </a:xfrm>
          <a:prstGeom prst="rect">
            <a:avLst/>
          </a:prstGeom>
        </p:spPr>
      </p:pic>
      <p:grpSp>
        <p:nvGrpSpPr>
          <p:cNvPr id="7" name="Group 6"/>
          <p:cNvGrpSpPr/>
          <p:nvPr/>
        </p:nvGrpSpPr>
        <p:grpSpPr>
          <a:xfrm>
            <a:off x="9644743" y="-391886"/>
            <a:ext cx="2569028" cy="7347857"/>
            <a:chOff x="9644743" y="-391886"/>
            <a:chExt cx="2569028" cy="7347857"/>
          </a:xfrm>
        </p:grpSpPr>
        <p:sp>
          <p:nvSpPr>
            <p:cNvPr id="8" name="Freeform 7"/>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0"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Windows </a:t>
            </a:r>
            <a:br>
              <a:rPr lang="en-US" sz="1600" dirty="0">
                <a:solidFill>
                  <a:schemeClr val="bg1"/>
                </a:solidFill>
                <a:latin typeface="+mn-lt"/>
              </a:rPr>
            </a:br>
            <a:r>
              <a:rPr lang="en-US" sz="1600" dirty="0">
                <a:solidFill>
                  <a:schemeClr val="bg1"/>
                </a:solidFill>
                <a:latin typeface="+mn-lt"/>
              </a:rPr>
              <a:t>on the </a:t>
            </a:r>
            <a:br>
              <a:rPr lang="en-US" sz="1600" dirty="0">
                <a:solidFill>
                  <a:schemeClr val="bg1"/>
                </a:solidFill>
                <a:latin typeface="+mn-lt"/>
              </a:rPr>
            </a:br>
            <a:r>
              <a:rPr lang="en-US" sz="1600" dirty="0">
                <a:solidFill>
                  <a:schemeClr val="bg1"/>
                </a:solidFill>
                <a:latin typeface="+mn-lt"/>
              </a:rPr>
              <a:t>Past</a:t>
            </a:r>
          </a:p>
        </p:txBody>
      </p:sp>
      <p:sp>
        <p:nvSpPr>
          <p:cNvPr id="11" name="Subtitle 4"/>
          <p:cNvSpPr txBox="1">
            <a:spLocks/>
          </p:cNvSpPr>
          <p:nvPr/>
        </p:nvSpPr>
        <p:spPr>
          <a:xfrm>
            <a:off x="10096501" y="1456765"/>
            <a:ext cx="2095500"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a:t>
            </a:r>
            <a:r>
              <a:rPr lang="en-US" sz="1100" dirty="0">
                <a:solidFill>
                  <a:schemeClr val="bg1"/>
                </a:solidFill>
              </a:rPr>
              <a:t>:</a:t>
            </a:r>
            <a:br>
              <a:rPr lang="en-US" sz="1100" dirty="0">
                <a:solidFill>
                  <a:schemeClr val="bg1"/>
                </a:solidFill>
              </a:rPr>
            </a:br>
            <a:r>
              <a:rPr lang="en-US" sz="1100" dirty="0">
                <a:solidFill>
                  <a:schemeClr val="bg1"/>
                </a:solidFill>
              </a:rPr>
              <a:t>City of Walla Walla</a:t>
            </a:r>
            <a:br>
              <a:rPr lang="en-US" sz="1100" dirty="0">
                <a:solidFill>
                  <a:schemeClr val="bg1"/>
                </a:solidFill>
              </a:rPr>
            </a:br>
            <a:r>
              <a:rPr lang="en-US" sz="1100" dirty="0">
                <a:solidFill>
                  <a:schemeClr val="bg1"/>
                </a:solidFill>
              </a:rPr>
              <a:t>Heritage Park</a:t>
            </a:r>
          </a:p>
        </p:txBody>
      </p:sp>
      <p:sp>
        <p:nvSpPr>
          <p:cNvPr id="12" name="Rectangle 11"/>
          <p:cNvSpPr/>
          <p:nvPr/>
        </p:nvSpPr>
        <p:spPr>
          <a:xfrm>
            <a:off x="10096501" y="2028372"/>
            <a:ext cx="2095500" cy="1446550"/>
          </a:xfrm>
          <a:prstGeom prst="rect">
            <a:avLst/>
          </a:prstGeom>
        </p:spPr>
        <p:txBody>
          <a:bodyPr wrap="square">
            <a:spAutoFit/>
          </a:bodyPr>
          <a:lstStyle/>
          <a:p>
            <a:pPr algn="ctr"/>
            <a:r>
              <a:rPr lang="en-US" sz="1100" dirty="0">
                <a:solidFill>
                  <a:schemeClr val="bg1"/>
                </a:solidFill>
                <a:latin typeface="+mj-lt"/>
              </a:rPr>
              <a:t>Contractor</a:t>
            </a:r>
            <a:r>
              <a:rPr lang="en-US" sz="1100" dirty="0">
                <a:solidFill>
                  <a:schemeClr val="bg1"/>
                </a:solidFill>
              </a:rPr>
              <a:t>:</a:t>
            </a:r>
            <a:br>
              <a:rPr lang="en-US" sz="1100" dirty="0">
                <a:solidFill>
                  <a:schemeClr val="bg1"/>
                </a:solidFill>
              </a:rPr>
            </a:br>
            <a:r>
              <a:rPr lang="en-US" sz="1100" dirty="0" err="1">
                <a:solidFill>
                  <a:schemeClr val="bg1"/>
                </a:solidFill>
              </a:rPr>
              <a:t>ArtWalla</a:t>
            </a:r>
            <a:r>
              <a:rPr lang="en-US" sz="1100" dirty="0">
                <a:solidFill>
                  <a:schemeClr val="bg1"/>
                </a:solidFill>
              </a:rPr>
              <a:t/>
            </a:r>
            <a:br>
              <a:rPr lang="en-US" sz="1100" dirty="0">
                <a:solidFill>
                  <a:schemeClr val="bg1"/>
                </a:solidFill>
              </a:rPr>
            </a:br>
            <a:r>
              <a:rPr lang="en-US" sz="1100" dirty="0">
                <a:solidFill>
                  <a:schemeClr val="bg1"/>
                </a:solidFill>
              </a:rPr>
              <a:t>Jeana C. </a:t>
            </a:r>
            <a:r>
              <a:rPr lang="en-US" sz="1100" dirty="0" err="1">
                <a:solidFill>
                  <a:schemeClr val="bg1"/>
                </a:solidFill>
              </a:rPr>
              <a:t>Garske</a:t>
            </a:r>
            <a:r>
              <a:rPr lang="en-US" sz="1100" dirty="0">
                <a:solidFill>
                  <a:schemeClr val="bg1"/>
                </a:solidFill>
              </a:rPr>
              <a:t>, </a:t>
            </a:r>
            <a:r>
              <a:rPr lang="en-US" sz="1100" dirty="0" smtClean="0">
                <a:solidFill>
                  <a:schemeClr val="bg1"/>
                </a:solidFill>
              </a:rPr>
              <a:t/>
            </a:r>
            <a:br>
              <a:rPr lang="en-US" sz="1100" dirty="0" smtClean="0">
                <a:solidFill>
                  <a:schemeClr val="bg1"/>
                </a:solidFill>
              </a:rPr>
            </a:br>
            <a:r>
              <a:rPr lang="en-US" sz="1100" i="1" dirty="0" smtClean="0">
                <a:solidFill>
                  <a:schemeClr val="bg1"/>
                </a:solidFill>
              </a:rPr>
              <a:t>Director </a:t>
            </a:r>
          </a:p>
          <a:p>
            <a:pPr algn="ctr"/>
            <a:r>
              <a:rPr lang="en-US" sz="1100" dirty="0" smtClean="0">
                <a:solidFill>
                  <a:schemeClr val="bg1"/>
                </a:solidFill>
              </a:rPr>
              <a:t>Rob </a:t>
            </a:r>
            <a:r>
              <a:rPr lang="en-US" sz="1100" dirty="0">
                <a:solidFill>
                  <a:schemeClr val="bg1"/>
                </a:solidFill>
              </a:rPr>
              <a:t>Robinson, </a:t>
            </a:r>
            <a:r>
              <a:rPr lang="en-US" sz="1100" dirty="0" smtClean="0">
                <a:solidFill>
                  <a:schemeClr val="bg1"/>
                </a:solidFill>
              </a:rPr>
              <a:t/>
            </a:r>
            <a:br>
              <a:rPr lang="en-US" sz="1100" dirty="0" smtClean="0">
                <a:solidFill>
                  <a:schemeClr val="bg1"/>
                </a:solidFill>
              </a:rPr>
            </a:br>
            <a:r>
              <a:rPr lang="en-US" sz="1100" i="1" dirty="0" smtClean="0">
                <a:solidFill>
                  <a:schemeClr val="bg1"/>
                </a:solidFill>
              </a:rPr>
              <a:t>President </a:t>
            </a:r>
          </a:p>
          <a:p>
            <a:pPr algn="ctr"/>
            <a:r>
              <a:rPr lang="en-US" sz="1100" dirty="0" smtClean="0">
                <a:solidFill>
                  <a:schemeClr val="bg1"/>
                </a:solidFill>
              </a:rPr>
              <a:t>  Jeanne </a:t>
            </a:r>
            <a:r>
              <a:rPr lang="en-US" sz="1100" dirty="0" err="1">
                <a:solidFill>
                  <a:schemeClr val="bg1"/>
                </a:solidFill>
              </a:rPr>
              <a:t>McMenemy</a:t>
            </a:r>
            <a:r>
              <a:rPr lang="en-US" sz="1100" dirty="0">
                <a:solidFill>
                  <a:schemeClr val="bg1"/>
                </a:solidFill>
              </a:rPr>
              <a:t>, </a:t>
            </a:r>
            <a:r>
              <a:rPr lang="en-US" sz="1100" dirty="0" smtClean="0">
                <a:solidFill>
                  <a:schemeClr val="bg1"/>
                </a:solidFill>
              </a:rPr>
              <a:t/>
            </a:r>
            <a:br>
              <a:rPr lang="en-US" sz="1100" dirty="0" smtClean="0">
                <a:solidFill>
                  <a:schemeClr val="bg1"/>
                </a:solidFill>
              </a:rPr>
            </a:br>
            <a:r>
              <a:rPr lang="en-US" sz="1100" i="1" dirty="0" smtClean="0">
                <a:solidFill>
                  <a:schemeClr val="bg1"/>
                </a:solidFill>
              </a:rPr>
              <a:t>Art </a:t>
            </a:r>
            <a:r>
              <a:rPr lang="en-US" sz="1100" i="1" dirty="0">
                <a:solidFill>
                  <a:schemeClr val="bg1"/>
                </a:solidFill>
              </a:rPr>
              <a:t>Director</a:t>
            </a:r>
          </a:p>
        </p:txBody>
      </p:sp>
    </p:spTree>
    <p:extLst>
      <p:ext uri="{BB962C8B-B14F-4D97-AF65-F5344CB8AC3E}">
        <p14:creationId xmlns:p14="http://schemas.microsoft.com/office/powerpoint/2010/main" val="154636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14" y="-1"/>
            <a:ext cx="9095015" cy="6821261"/>
          </a:xfrm>
          <a:prstGeom prst="rect">
            <a:avLst/>
          </a:prstGeom>
        </p:spPr>
      </p:pic>
    </p:spTree>
    <p:extLst>
      <p:ext uri="{BB962C8B-B14F-4D97-AF65-F5344CB8AC3E}">
        <p14:creationId xmlns:p14="http://schemas.microsoft.com/office/powerpoint/2010/main" val="134907474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080271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040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1050" y="0"/>
            <a:ext cx="10855779" cy="6845300"/>
          </a:xfrm>
          <a:prstGeom prst="rect">
            <a:avLst/>
          </a:prstGeom>
        </p:spPr>
      </p:pic>
      <p:grpSp>
        <p:nvGrpSpPr>
          <p:cNvPr id="9" name="Group 8"/>
          <p:cNvGrpSpPr/>
          <p:nvPr/>
        </p:nvGrpSpPr>
        <p:grpSpPr>
          <a:xfrm>
            <a:off x="9644743" y="-391886"/>
            <a:ext cx="2569028" cy="7347857"/>
            <a:chOff x="9644743" y="-391886"/>
            <a:chExt cx="2569028" cy="7347857"/>
          </a:xfrm>
        </p:grpSpPr>
        <p:sp>
          <p:nvSpPr>
            <p:cNvPr id="10" name="Freeform 9"/>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 name="Rectangle 10"/>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2"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O’Rourke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Buildings</a:t>
            </a:r>
            <a:endParaRPr lang="en-US" sz="1600" dirty="0">
              <a:solidFill>
                <a:schemeClr val="bg1"/>
              </a:solidFill>
              <a:latin typeface="+mn-lt"/>
            </a:endParaRPr>
          </a:p>
        </p:txBody>
      </p:sp>
      <p:sp>
        <p:nvSpPr>
          <p:cNvPr id="29" name="Subtitle 4"/>
          <p:cNvSpPr txBox="1">
            <a:spLocks/>
          </p:cNvSpPr>
          <p:nvPr/>
        </p:nvSpPr>
        <p:spPr>
          <a:xfrm>
            <a:off x="10096501" y="1448767"/>
            <a:ext cx="2095500"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a:t>
            </a:r>
            <a:r>
              <a:rPr lang="en-US" sz="1100" dirty="0">
                <a:solidFill>
                  <a:schemeClr val="bg1"/>
                </a:solidFill>
              </a:rPr>
              <a:t/>
            </a:r>
            <a:br>
              <a:rPr lang="en-US" sz="1100" dirty="0">
                <a:solidFill>
                  <a:schemeClr val="bg1"/>
                </a:solidFill>
              </a:rPr>
            </a:br>
            <a:r>
              <a:rPr lang="en-US" sz="1100" dirty="0">
                <a:solidFill>
                  <a:schemeClr val="bg1"/>
                </a:solidFill>
              </a:rPr>
              <a:t>WRO Enterprises</a:t>
            </a:r>
            <a:br>
              <a:rPr lang="en-US" sz="1100" dirty="0">
                <a:solidFill>
                  <a:schemeClr val="bg1"/>
                </a:solidFill>
              </a:rPr>
            </a:br>
            <a:r>
              <a:rPr lang="en-US" sz="1100" dirty="0">
                <a:solidFill>
                  <a:schemeClr val="bg1"/>
                </a:solidFill>
              </a:rPr>
              <a:t>(</a:t>
            </a:r>
            <a:r>
              <a:rPr lang="en-US" sz="1100" dirty="0" err="1">
                <a:solidFill>
                  <a:schemeClr val="bg1"/>
                </a:solidFill>
              </a:rPr>
              <a:t>Nibler</a:t>
            </a:r>
            <a:r>
              <a:rPr lang="en-US" sz="1100" dirty="0">
                <a:solidFill>
                  <a:schemeClr val="bg1"/>
                </a:solidFill>
              </a:rPr>
              <a:t> Family)</a:t>
            </a:r>
          </a:p>
        </p:txBody>
      </p:sp>
      <p:sp>
        <p:nvSpPr>
          <p:cNvPr id="30" name="Rectangle 29"/>
          <p:cNvSpPr/>
          <p:nvPr/>
        </p:nvSpPr>
        <p:spPr>
          <a:xfrm>
            <a:off x="10096500" y="2045272"/>
            <a:ext cx="2095500" cy="430887"/>
          </a:xfrm>
          <a:prstGeom prst="rect">
            <a:avLst/>
          </a:prstGeom>
        </p:spPr>
        <p:txBody>
          <a:bodyPr wrap="square">
            <a:spAutoFit/>
          </a:bodyPr>
          <a:lstStyle/>
          <a:p>
            <a:pPr algn="ctr"/>
            <a:r>
              <a:rPr lang="en-US" sz="1100" dirty="0">
                <a:solidFill>
                  <a:schemeClr val="bg1"/>
                </a:solidFill>
                <a:latin typeface="+mj-lt"/>
              </a:rPr>
              <a:t>Architect:</a:t>
            </a:r>
            <a:br>
              <a:rPr lang="en-US" sz="1100" dirty="0">
                <a:solidFill>
                  <a:schemeClr val="bg1"/>
                </a:solidFill>
                <a:latin typeface="+mj-lt"/>
              </a:rPr>
            </a:br>
            <a:r>
              <a:rPr lang="en-US" sz="1100" dirty="0" err="1">
                <a:solidFill>
                  <a:schemeClr val="bg1"/>
                </a:solidFill>
              </a:rPr>
              <a:t>Stantec</a:t>
            </a:r>
            <a:endParaRPr lang="en-US" sz="1100" dirty="0">
              <a:solidFill>
                <a:schemeClr val="bg1"/>
              </a:solidFill>
            </a:endParaRPr>
          </a:p>
        </p:txBody>
      </p:sp>
      <p:sp>
        <p:nvSpPr>
          <p:cNvPr id="31" name="Rectangle 30"/>
          <p:cNvSpPr/>
          <p:nvPr/>
        </p:nvSpPr>
        <p:spPr>
          <a:xfrm>
            <a:off x="10096500" y="2554473"/>
            <a:ext cx="2095500" cy="430887"/>
          </a:xfrm>
          <a:prstGeom prst="rect">
            <a:avLst/>
          </a:prstGeom>
        </p:spPr>
        <p:txBody>
          <a:bodyPr wrap="square">
            <a:spAutoFit/>
          </a:bodyPr>
          <a:lstStyle/>
          <a:p>
            <a:pPr algn="ctr"/>
            <a:r>
              <a:rPr lang="en-US" sz="1100" dirty="0">
                <a:solidFill>
                  <a:schemeClr val="bg1"/>
                </a:solidFill>
                <a:latin typeface="+mj-lt"/>
              </a:rPr>
              <a:t>Contractor:</a:t>
            </a:r>
            <a:br>
              <a:rPr lang="en-US" sz="1100" dirty="0">
                <a:solidFill>
                  <a:schemeClr val="bg1"/>
                </a:solidFill>
                <a:latin typeface="+mj-lt"/>
              </a:rPr>
            </a:br>
            <a:r>
              <a:rPr lang="en-US" sz="1100" dirty="0">
                <a:solidFill>
                  <a:schemeClr val="bg1"/>
                </a:solidFill>
              </a:rPr>
              <a:t>Allen </a:t>
            </a:r>
            <a:r>
              <a:rPr lang="en-US" sz="1100" dirty="0" err="1">
                <a:solidFill>
                  <a:schemeClr val="bg1"/>
                </a:solidFill>
              </a:rPr>
              <a:t>Kettleson</a:t>
            </a:r>
            <a:endParaRPr lang="en-US" sz="1100" dirty="0">
              <a:solidFill>
                <a:schemeClr val="bg1"/>
              </a:solidFill>
            </a:endParaRPr>
          </a:p>
        </p:txBody>
      </p:sp>
    </p:spTree>
    <p:extLst>
      <p:ext uri="{BB962C8B-B14F-4D97-AF65-F5344CB8AC3E}">
        <p14:creationId xmlns:p14="http://schemas.microsoft.com/office/powerpoint/2010/main" val="56181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27281"/>
          </a:xfrm>
          <a:prstGeom prst="rect">
            <a:avLst/>
          </a:prstGeom>
        </p:spPr>
      </p:pic>
    </p:spTree>
    <p:extLst>
      <p:ext uri="{BB962C8B-B14F-4D97-AF65-F5344CB8AC3E}">
        <p14:creationId xmlns:p14="http://schemas.microsoft.com/office/powerpoint/2010/main" val="278331652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2338254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021" y="192822"/>
            <a:ext cx="4207779" cy="31558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333" y="192822"/>
            <a:ext cx="4207779" cy="31558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333" y="3504203"/>
            <a:ext cx="4207779" cy="315583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3021" y="3504202"/>
            <a:ext cx="4207780" cy="3155835"/>
          </a:xfrm>
          <a:prstGeom prst="rect">
            <a:avLst/>
          </a:prstGeom>
        </p:spPr>
      </p:pic>
    </p:spTree>
    <p:extLst>
      <p:ext uri="{BB962C8B-B14F-4D97-AF65-F5344CB8AC3E}">
        <p14:creationId xmlns:p14="http://schemas.microsoft.com/office/powerpoint/2010/main" val="11817037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62" y="0"/>
            <a:ext cx="5143500" cy="6858000"/>
          </a:xfrm>
          <a:prstGeom prst="rect">
            <a:avLst/>
          </a:prstGeom>
          <a:noFill/>
          <a:ln>
            <a:no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
          <a:stretch/>
        </p:blipFill>
        <p:spPr>
          <a:xfrm>
            <a:off x="496284" y="0"/>
            <a:ext cx="5846078" cy="6858000"/>
          </a:xfrm>
          <a:prstGeom prst="rect">
            <a:avLst/>
          </a:prstGeom>
        </p:spPr>
      </p:pic>
    </p:spTree>
    <p:extLst>
      <p:ext uri="{BB962C8B-B14F-4D97-AF65-F5344CB8AC3E}">
        <p14:creationId xmlns:p14="http://schemas.microsoft.com/office/powerpoint/2010/main" val="319965355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990921" y="0"/>
            <a:ext cx="6254679" cy="6867754"/>
          </a:xfrm>
          <a:prstGeom prst="rect">
            <a:avLst/>
          </a:prstGeom>
          <a:noFill/>
          <a:ln>
            <a:noFill/>
          </a:ln>
        </p:spPr>
      </p:pic>
      <p:sp>
        <p:nvSpPr>
          <p:cNvPr id="3" name="TextBox 2"/>
          <p:cNvSpPr txBox="1"/>
          <p:nvPr/>
        </p:nvSpPr>
        <p:spPr>
          <a:xfrm>
            <a:off x="3162300" y="203200"/>
            <a:ext cx="1396999" cy="646331"/>
          </a:xfrm>
          <a:prstGeom prst="rect">
            <a:avLst/>
          </a:prstGeom>
          <a:noFill/>
        </p:spPr>
        <p:txBody>
          <a:bodyPr wrap="square" rtlCol="0">
            <a:spAutoFit/>
          </a:bodyPr>
          <a:lstStyle/>
          <a:p>
            <a:r>
              <a:rPr lang="en-US" sz="1200" dirty="0" smtClean="0"/>
              <a:t>Original 1892  building; </a:t>
            </a:r>
            <a:r>
              <a:rPr lang="en-US" sz="1200" i="1" dirty="0" smtClean="0"/>
              <a:t>photo</a:t>
            </a:r>
            <a:br>
              <a:rPr lang="en-US" sz="1200" i="1" dirty="0" smtClean="0"/>
            </a:br>
            <a:r>
              <a:rPr lang="en-US" sz="1200" i="1" dirty="0" smtClean="0"/>
              <a:t>circa 1918</a:t>
            </a:r>
            <a:endParaRPr lang="en-US" sz="1200" i="1" dirty="0"/>
          </a:p>
        </p:txBody>
      </p:sp>
    </p:spTree>
    <p:extLst>
      <p:ext uri="{BB962C8B-B14F-4D97-AF65-F5344CB8AC3E}">
        <p14:creationId xmlns:p14="http://schemas.microsoft.com/office/powerpoint/2010/main" val="324616934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980" y="-1657351"/>
            <a:ext cx="13555980" cy="10166985"/>
          </a:xfrm>
          <a:prstGeom prst="rect">
            <a:avLst/>
          </a:prstGeom>
        </p:spPr>
      </p:pic>
    </p:spTree>
    <p:extLst>
      <p:ext uri="{BB962C8B-B14F-4D97-AF65-F5344CB8AC3E}">
        <p14:creationId xmlns:p14="http://schemas.microsoft.com/office/powerpoint/2010/main" val="243694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29" y="0"/>
            <a:ext cx="9144000" cy="6858000"/>
          </a:xfrm>
          <a:prstGeom prst="rect">
            <a:avLst/>
          </a:prstGeom>
        </p:spPr>
      </p:pic>
      <p:grpSp>
        <p:nvGrpSpPr>
          <p:cNvPr id="6" name="Group 5"/>
          <p:cNvGrpSpPr/>
          <p:nvPr/>
        </p:nvGrpSpPr>
        <p:grpSpPr>
          <a:xfrm>
            <a:off x="9644743" y="-391886"/>
            <a:ext cx="2569028" cy="7347857"/>
            <a:chOff x="9644743" y="-391886"/>
            <a:chExt cx="2569028" cy="7347857"/>
          </a:xfrm>
        </p:grpSpPr>
        <p:sp>
          <p:nvSpPr>
            <p:cNvPr id="7" name="Freeform 6"/>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Rectangle 7"/>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9"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366 S. Palouse</a:t>
            </a:r>
          </a:p>
        </p:txBody>
      </p:sp>
      <p:sp>
        <p:nvSpPr>
          <p:cNvPr id="10" name="Subtitle 4"/>
          <p:cNvSpPr txBox="1">
            <a:spLocks/>
          </p:cNvSpPr>
          <p:nvPr/>
        </p:nvSpPr>
        <p:spPr>
          <a:xfrm>
            <a:off x="10096501" y="1448767"/>
            <a:ext cx="2095500"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Current Owner:</a:t>
            </a:r>
            <a:br>
              <a:rPr lang="en-US" sz="1100" dirty="0">
                <a:solidFill>
                  <a:schemeClr val="bg1"/>
                </a:solidFill>
                <a:latin typeface="+mj-lt"/>
              </a:rPr>
            </a:br>
            <a:r>
              <a:rPr lang="en-US" sz="1100" dirty="0">
                <a:solidFill>
                  <a:schemeClr val="bg1"/>
                </a:solidFill>
              </a:rPr>
              <a:t>Mark </a:t>
            </a:r>
            <a:r>
              <a:rPr lang="en-US" sz="1100" dirty="0" err="1">
                <a:solidFill>
                  <a:schemeClr val="bg1"/>
                </a:solidFill>
              </a:rPr>
              <a:t>McNeilly</a:t>
            </a:r>
            <a:endParaRPr lang="en-US" sz="1100" dirty="0">
              <a:solidFill>
                <a:schemeClr val="bg1"/>
              </a:solidFill>
            </a:endParaRPr>
          </a:p>
        </p:txBody>
      </p:sp>
      <p:sp>
        <p:nvSpPr>
          <p:cNvPr id="11" name="Rectangle 10"/>
          <p:cNvSpPr/>
          <p:nvPr/>
        </p:nvSpPr>
        <p:spPr>
          <a:xfrm>
            <a:off x="10096500" y="1923352"/>
            <a:ext cx="2095500" cy="600164"/>
          </a:xfrm>
          <a:prstGeom prst="rect">
            <a:avLst/>
          </a:prstGeom>
        </p:spPr>
        <p:txBody>
          <a:bodyPr wrap="square">
            <a:spAutoFit/>
          </a:bodyPr>
          <a:lstStyle/>
          <a:p>
            <a:pPr algn="ctr"/>
            <a:r>
              <a:rPr lang="en-US" sz="1100" dirty="0">
                <a:solidFill>
                  <a:schemeClr val="bg1"/>
                </a:solidFill>
                <a:latin typeface="+mj-lt"/>
              </a:rPr>
              <a:t>Owner-Contractor:</a:t>
            </a:r>
            <a:br>
              <a:rPr lang="en-US" sz="1100" dirty="0">
                <a:solidFill>
                  <a:schemeClr val="bg1"/>
                </a:solidFill>
                <a:latin typeface="+mj-lt"/>
              </a:rPr>
            </a:br>
            <a:r>
              <a:rPr lang="en-US" sz="1100" dirty="0">
                <a:solidFill>
                  <a:schemeClr val="bg1"/>
                </a:solidFill>
              </a:rPr>
              <a:t>Jim Herbert and </a:t>
            </a:r>
            <a:r>
              <a:rPr lang="en-US" sz="1100" dirty="0" smtClean="0">
                <a:solidFill>
                  <a:schemeClr val="bg1"/>
                </a:solidFill>
              </a:rPr>
              <a:t/>
            </a:r>
            <a:br>
              <a:rPr lang="en-US" sz="1100" dirty="0" smtClean="0">
                <a:solidFill>
                  <a:schemeClr val="bg1"/>
                </a:solidFill>
              </a:rPr>
            </a:br>
            <a:r>
              <a:rPr lang="en-US" sz="1100" dirty="0" smtClean="0">
                <a:solidFill>
                  <a:schemeClr val="bg1"/>
                </a:solidFill>
              </a:rPr>
              <a:t>Gayle </a:t>
            </a:r>
            <a:r>
              <a:rPr lang="en-US" sz="1100" dirty="0" err="1">
                <a:solidFill>
                  <a:schemeClr val="bg1"/>
                </a:solidFill>
              </a:rPr>
              <a:t>Seely</a:t>
            </a:r>
            <a:endParaRPr lang="en-US" sz="1100" dirty="0">
              <a:solidFill>
                <a:schemeClr val="bg1"/>
              </a:solidFill>
            </a:endParaRPr>
          </a:p>
        </p:txBody>
      </p:sp>
    </p:spTree>
    <p:extLst>
      <p:ext uri="{BB962C8B-B14F-4D97-AF65-F5344CB8AC3E}">
        <p14:creationId xmlns:p14="http://schemas.microsoft.com/office/powerpoint/2010/main" val="418425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879"/>
            <a:ext cx="9632272" cy="7224204"/>
          </a:xfrm>
          <a:prstGeom prst="rect">
            <a:avLst/>
          </a:prstGeom>
        </p:spPr>
      </p:pic>
    </p:spTree>
    <p:extLst>
      <p:ext uri="{BB962C8B-B14F-4D97-AF65-F5344CB8AC3E}">
        <p14:creationId xmlns:p14="http://schemas.microsoft.com/office/powerpoint/2010/main" val="116385197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
            <a:ext cx="5074024" cy="676536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02664" y="-2"/>
            <a:ext cx="4657436" cy="6801043"/>
          </a:xfrm>
          <a:prstGeom prst="rect">
            <a:avLst/>
          </a:prstGeom>
        </p:spPr>
      </p:pic>
    </p:spTree>
    <p:extLst>
      <p:ext uri="{BB962C8B-B14F-4D97-AF65-F5344CB8AC3E}">
        <p14:creationId xmlns:p14="http://schemas.microsoft.com/office/powerpoint/2010/main" val="363848211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80" y="-1"/>
            <a:ext cx="5128101" cy="6858001"/>
          </a:xfrm>
          <a:prstGeom prst="rect">
            <a:avLst/>
          </a:prstGeom>
        </p:spPr>
      </p:pic>
      <p:pic>
        <p:nvPicPr>
          <p:cNvPr id="3"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986" y="1100681"/>
            <a:ext cx="5965070" cy="4474619"/>
          </a:xfrm>
          <a:prstGeom prst="rect">
            <a:avLst/>
          </a:prstGeom>
        </p:spPr>
      </p:pic>
    </p:spTree>
    <p:extLst>
      <p:ext uri="{BB962C8B-B14F-4D97-AF65-F5344CB8AC3E}">
        <p14:creationId xmlns:p14="http://schemas.microsoft.com/office/powerpoint/2010/main" val="191370249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943" y="-1"/>
            <a:ext cx="9535886" cy="7151915"/>
          </a:xfrm>
          <a:prstGeom prst="rect">
            <a:avLst/>
          </a:prstGeom>
        </p:spPr>
      </p:pic>
    </p:spTree>
    <p:extLst>
      <p:ext uri="{BB962C8B-B14F-4D97-AF65-F5344CB8AC3E}">
        <p14:creationId xmlns:p14="http://schemas.microsoft.com/office/powerpoint/2010/main" val="44004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607" y="0"/>
            <a:ext cx="8578121" cy="6858000"/>
          </a:xfrm>
          <a:prstGeom prst="rect">
            <a:avLst/>
          </a:prstGeom>
        </p:spPr>
      </p:pic>
      <p:grpSp>
        <p:nvGrpSpPr>
          <p:cNvPr id="9" name="Group 8"/>
          <p:cNvGrpSpPr/>
          <p:nvPr/>
        </p:nvGrpSpPr>
        <p:grpSpPr>
          <a:xfrm>
            <a:off x="9644743" y="-391886"/>
            <a:ext cx="2569028" cy="7347857"/>
            <a:chOff x="9644743" y="-391886"/>
            <a:chExt cx="2569028" cy="7347857"/>
          </a:xfrm>
        </p:grpSpPr>
        <p:sp>
          <p:nvSpPr>
            <p:cNvPr id="10" name="Freeform 9"/>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3"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Charles K. </a:t>
            </a:r>
            <a:r>
              <a:rPr lang="en-US" sz="1600" dirty="0" smtClean="0">
                <a:solidFill>
                  <a:schemeClr val="bg1"/>
                </a:solidFill>
                <a:latin typeface="+mn-lt"/>
              </a:rPr>
              <a:t>Smith</a:t>
            </a:r>
            <a:br>
              <a:rPr lang="en-US" sz="1600" dirty="0" smtClean="0">
                <a:solidFill>
                  <a:schemeClr val="bg1"/>
                </a:solidFill>
                <a:latin typeface="+mn-lt"/>
              </a:rPr>
            </a:br>
            <a:r>
              <a:rPr lang="en-US" sz="1600" dirty="0" smtClean="0">
                <a:solidFill>
                  <a:schemeClr val="bg1"/>
                </a:solidFill>
                <a:latin typeface="+mn-lt"/>
              </a:rPr>
              <a:t> </a:t>
            </a:r>
            <a:r>
              <a:rPr lang="en-US" sz="1600" dirty="0">
                <a:solidFill>
                  <a:schemeClr val="bg1"/>
                </a:solidFill>
                <a:latin typeface="+mn-lt"/>
              </a:rPr>
              <a:t>Wines </a:t>
            </a:r>
            <a:br>
              <a:rPr lang="en-US" sz="1600" dirty="0">
                <a:solidFill>
                  <a:schemeClr val="bg1"/>
                </a:solidFill>
                <a:latin typeface="+mn-lt"/>
              </a:rPr>
            </a:br>
            <a:r>
              <a:rPr lang="en-US" sz="1600" dirty="0">
                <a:solidFill>
                  <a:schemeClr val="bg1"/>
                </a:solidFill>
                <a:latin typeface="+mn-lt"/>
              </a:rPr>
              <a:t>Tasting Room</a:t>
            </a:r>
          </a:p>
        </p:txBody>
      </p:sp>
      <p:sp>
        <p:nvSpPr>
          <p:cNvPr id="14" name="Subtitle 4"/>
          <p:cNvSpPr txBox="1">
            <a:spLocks/>
          </p:cNvSpPr>
          <p:nvPr/>
        </p:nvSpPr>
        <p:spPr>
          <a:xfrm>
            <a:off x="10058400" y="144876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mj-lt"/>
              </a:rPr>
              <a:t>Owner:</a:t>
            </a:r>
            <a:br>
              <a:rPr lang="en-US" sz="1200" dirty="0">
                <a:solidFill>
                  <a:schemeClr val="bg1"/>
                </a:solidFill>
                <a:latin typeface="+mj-lt"/>
              </a:rPr>
            </a:br>
            <a:r>
              <a:rPr lang="en-US" sz="1200" dirty="0">
                <a:solidFill>
                  <a:schemeClr val="bg1"/>
                </a:solidFill>
              </a:rPr>
              <a:t>K Brands LLC</a:t>
            </a:r>
          </a:p>
        </p:txBody>
      </p:sp>
      <p:sp>
        <p:nvSpPr>
          <p:cNvPr id="15" name="Rectangle 14"/>
          <p:cNvSpPr/>
          <p:nvPr/>
        </p:nvSpPr>
        <p:spPr>
          <a:xfrm>
            <a:off x="10074730" y="1923352"/>
            <a:ext cx="2117269" cy="461665"/>
          </a:xfrm>
          <a:prstGeom prst="rect">
            <a:avLst/>
          </a:prstGeom>
        </p:spPr>
        <p:txBody>
          <a:bodyPr wrap="square">
            <a:spAutoFit/>
          </a:bodyPr>
          <a:lstStyle/>
          <a:p>
            <a:pPr algn="ctr"/>
            <a:r>
              <a:rPr lang="en-US" sz="1200" dirty="0">
                <a:solidFill>
                  <a:schemeClr val="bg1"/>
                </a:solidFill>
                <a:latin typeface="+mj-lt"/>
              </a:rPr>
              <a:t>Architect:</a:t>
            </a:r>
            <a:br>
              <a:rPr lang="en-US" sz="1200" dirty="0">
                <a:solidFill>
                  <a:schemeClr val="bg1"/>
                </a:solidFill>
                <a:latin typeface="+mj-lt"/>
              </a:rPr>
            </a:br>
            <a:r>
              <a:rPr lang="en-US" sz="1200" dirty="0">
                <a:solidFill>
                  <a:schemeClr val="bg1"/>
                </a:solidFill>
              </a:rPr>
              <a:t>Olson </a:t>
            </a:r>
            <a:r>
              <a:rPr lang="en-US" sz="1200" dirty="0" err="1">
                <a:solidFill>
                  <a:schemeClr val="bg1"/>
                </a:solidFill>
              </a:rPr>
              <a:t>Kundig</a:t>
            </a:r>
            <a:endParaRPr lang="en-US" sz="1200" dirty="0">
              <a:solidFill>
                <a:schemeClr val="bg1"/>
              </a:solidFill>
            </a:endParaRPr>
          </a:p>
        </p:txBody>
      </p:sp>
      <p:sp>
        <p:nvSpPr>
          <p:cNvPr id="32" name="Rectangle 31"/>
          <p:cNvSpPr/>
          <p:nvPr/>
        </p:nvSpPr>
        <p:spPr>
          <a:xfrm>
            <a:off x="10058400" y="2460594"/>
            <a:ext cx="2155371" cy="646331"/>
          </a:xfrm>
          <a:prstGeom prst="rect">
            <a:avLst/>
          </a:prstGeom>
        </p:spPr>
        <p:txBody>
          <a:bodyPr wrap="square">
            <a:spAutoFit/>
          </a:bodyPr>
          <a:lstStyle/>
          <a:p>
            <a:pPr algn="ctr"/>
            <a:r>
              <a:rPr lang="en-US" sz="1200" dirty="0">
                <a:solidFill>
                  <a:schemeClr val="bg1"/>
                </a:solidFill>
                <a:latin typeface="+mj-lt"/>
              </a:rPr>
              <a:t>Contractor:</a:t>
            </a:r>
            <a:br>
              <a:rPr lang="en-US" sz="1200" dirty="0">
                <a:solidFill>
                  <a:schemeClr val="bg1"/>
                </a:solidFill>
                <a:latin typeface="+mj-lt"/>
              </a:rPr>
            </a:br>
            <a:r>
              <a:rPr lang="en-US" sz="1200" dirty="0" err="1">
                <a:solidFill>
                  <a:schemeClr val="bg1"/>
                </a:solidFill>
              </a:rPr>
              <a:t>Schuchart</a:t>
            </a:r>
            <a:r>
              <a:rPr lang="en-US" sz="1200" dirty="0">
                <a:solidFill>
                  <a:schemeClr val="bg1"/>
                </a:solidFill>
              </a:rPr>
              <a:t> </a:t>
            </a:r>
            <a:r>
              <a:rPr lang="en-US" sz="1200" dirty="0" smtClean="0">
                <a:solidFill>
                  <a:schemeClr val="bg1"/>
                </a:solidFill>
              </a:rPr>
              <a:t/>
            </a:r>
            <a:br>
              <a:rPr lang="en-US" sz="1200" dirty="0" smtClean="0">
                <a:solidFill>
                  <a:schemeClr val="bg1"/>
                </a:solidFill>
              </a:rPr>
            </a:br>
            <a:r>
              <a:rPr lang="en-US" sz="1200" dirty="0" smtClean="0">
                <a:solidFill>
                  <a:schemeClr val="bg1"/>
                </a:solidFill>
              </a:rPr>
              <a:t>Construction</a:t>
            </a:r>
            <a:endParaRPr lang="en-US" sz="1200" dirty="0">
              <a:solidFill>
                <a:schemeClr val="bg1"/>
              </a:solidFill>
            </a:endParaRPr>
          </a:p>
        </p:txBody>
      </p:sp>
    </p:spTree>
    <p:extLst>
      <p:ext uri="{BB962C8B-B14F-4D97-AF65-F5344CB8AC3E}">
        <p14:creationId xmlns:p14="http://schemas.microsoft.com/office/powerpoint/2010/main" val="2624812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744530" cy="7308398"/>
          </a:xfrm>
          <a:prstGeom prst="rect">
            <a:avLst/>
          </a:prstGeom>
        </p:spPr>
      </p:pic>
    </p:spTree>
    <p:extLst>
      <p:ext uri="{BB962C8B-B14F-4D97-AF65-F5344CB8AC3E}">
        <p14:creationId xmlns:p14="http://schemas.microsoft.com/office/powerpoint/2010/main" val="35963955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1805" y="1193800"/>
            <a:ext cx="11764295" cy="4353087"/>
            <a:chOff x="520700" y="1879599"/>
            <a:chExt cx="7886700" cy="2918279"/>
          </a:xfrm>
        </p:grpSpPr>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1879599"/>
              <a:ext cx="3877027" cy="29083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361" y="1879599"/>
              <a:ext cx="3891039" cy="2918279"/>
            </a:xfrm>
            <a:prstGeom prst="rect">
              <a:avLst/>
            </a:prstGeom>
          </p:spPr>
        </p:pic>
      </p:grpSp>
    </p:spTree>
    <p:extLst>
      <p:ext uri="{BB962C8B-B14F-4D97-AF65-F5344CB8AC3E}">
        <p14:creationId xmlns:p14="http://schemas.microsoft.com/office/powerpoint/2010/main" val="89492825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375" y="0"/>
            <a:ext cx="5162634" cy="688267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562" y="0"/>
            <a:ext cx="5145578" cy="6862156"/>
          </a:xfrm>
          <a:prstGeom prst="rect">
            <a:avLst/>
          </a:prstGeom>
          <a:noFill/>
          <a:ln>
            <a:noFill/>
          </a:ln>
        </p:spPr>
      </p:pic>
    </p:spTree>
    <p:extLst>
      <p:ext uri="{BB962C8B-B14F-4D97-AF65-F5344CB8AC3E}">
        <p14:creationId xmlns:p14="http://schemas.microsoft.com/office/powerpoint/2010/main" val="90915645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WWC Teardown\DSCN50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87499" y="1"/>
            <a:ext cx="8902701" cy="6833755"/>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16744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2" y="0"/>
            <a:ext cx="9144000" cy="6858000"/>
          </a:xfrm>
          <a:prstGeom prst="rect">
            <a:avLst/>
          </a:prstGeom>
        </p:spPr>
      </p:pic>
    </p:spTree>
    <p:extLst>
      <p:ext uri="{BB962C8B-B14F-4D97-AF65-F5344CB8AC3E}">
        <p14:creationId xmlns:p14="http://schemas.microsoft.com/office/powerpoint/2010/main" val="143689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700" y="-101599"/>
            <a:ext cx="10089646" cy="6985000"/>
          </a:xfrm>
          <a:prstGeom prst="rect">
            <a:avLst/>
          </a:prstGeom>
        </p:spPr>
      </p:pic>
      <p:grpSp>
        <p:nvGrpSpPr>
          <p:cNvPr id="10" name="Group 9"/>
          <p:cNvGrpSpPr/>
          <p:nvPr/>
        </p:nvGrpSpPr>
        <p:grpSpPr>
          <a:xfrm>
            <a:off x="9593942" y="-391886"/>
            <a:ext cx="2725057" cy="7347857"/>
            <a:chOff x="9644743" y="-391886"/>
            <a:chExt cx="2569028" cy="7347857"/>
          </a:xfrm>
        </p:grpSpPr>
        <p:sp>
          <p:nvSpPr>
            <p:cNvPr id="12" name="Freeform 11"/>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4"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WWCC </a:t>
            </a:r>
            <a:br>
              <a:rPr lang="en-US" sz="1600" dirty="0">
                <a:solidFill>
                  <a:schemeClr val="bg1"/>
                </a:solidFill>
                <a:latin typeface="+mn-lt"/>
              </a:rPr>
            </a:br>
            <a:r>
              <a:rPr lang="en-US" sz="1600" dirty="0">
                <a:solidFill>
                  <a:schemeClr val="bg1"/>
                </a:solidFill>
                <a:latin typeface="+mn-lt"/>
              </a:rPr>
              <a:t>Water and Environmental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Center </a:t>
            </a:r>
            <a:endParaRPr lang="en-US" sz="1600" dirty="0">
              <a:solidFill>
                <a:schemeClr val="bg1"/>
              </a:solidFill>
              <a:latin typeface="+mn-lt"/>
            </a:endParaRPr>
          </a:p>
        </p:txBody>
      </p:sp>
      <p:sp>
        <p:nvSpPr>
          <p:cNvPr id="15" name="Subtitle 4"/>
          <p:cNvSpPr txBox="1">
            <a:spLocks/>
          </p:cNvSpPr>
          <p:nvPr/>
        </p:nvSpPr>
        <p:spPr>
          <a:xfrm>
            <a:off x="10058400" y="144876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a:t>
            </a:r>
            <a:br>
              <a:rPr lang="en-US" sz="1100" dirty="0">
                <a:solidFill>
                  <a:schemeClr val="bg1"/>
                </a:solidFill>
                <a:latin typeface="+mj-lt"/>
              </a:rPr>
            </a:br>
            <a:r>
              <a:rPr lang="en-US" sz="1100" dirty="0">
                <a:solidFill>
                  <a:schemeClr val="bg1"/>
                </a:solidFill>
              </a:rPr>
              <a:t>Walla Walla </a:t>
            </a:r>
            <a:r>
              <a:rPr lang="en-US" sz="1100" dirty="0" smtClean="0">
                <a:solidFill>
                  <a:schemeClr val="bg1"/>
                </a:solidFill>
              </a:rPr>
              <a:t/>
            </a:r>
            <a:br>
              <a:rPr lang="en-US" sz="1100" dirty="0" smtClean="0">
                <a:solidFill>
                  <a:schemeClr val="bg1"/>
                </a:solidFill>
              </a:rPr>
            </a:br>
            <a:r>
              <a:rPr lang="en-US" sz="1100" dirty="0" smtClean="0">
                <a:solidFill>
                  <a:schemeClr val="bg1"/>
                </a:solidFill>
              </a:rPr>
              <a:t>Community </a:t>
            </a:r>
            <a:r>
              <a:rPr lang="en-US" sz="1100" dirty="0">
                <a:solidFill>
                  <a:schemeClr val="bg1"/>
                </a:solidFill>
              </a:rPr>
              <a:t>College</a:t>
            </a:r>
            <a:br>
              <a:rPr lang="en-US" sz="1100" dirty="0">
                <a:solidFill>
                  <a:schemeClr val="bg1"/>
                </a:solidFill>
              </a:rPr>
            </a:br>
            <a:r>
              <a:rPr lang="en-US" sz="1100" i="1" dirty="0">
                <a:solidFill>
                  <a:schemeClr val="bg1"/>
                </a:solidFill>
              </a:rPr>
              <a:t>Steven </a:t>
            </a:r>
            <a:r>
              <a:rPr lang="en-US" sz="1100" i="1" dirty="0" err="1">
                <a:solidFill>
                  <a:schemeClr val="bg1"/>
                </a:solidFill>
              </a:rPr>
              <a:t>VanAusdle</a:t>
            </a:r>
            <a:r>
              <a:rPr lang="en-US" sz="1100" i="1" dirty="0">
                <a:solidFill>
                  <a:schemeClr val="bg1"/>
                </a:solidFill>
              </a:rPr>
              <a:t>, </a:t>
            </a:r>
            <a:r>
              <a:rPr lang="en-US" sz="1100" i="1" dirty="0" smtClean="0">
                <a:solidFill>
                  <a:schemeClr val="bg1"/>
                </a:solidFill>
              </a:rPr>
              <a:t>President</a:t>
            </a:r>
          </a:p>
          <a:p>
            <a:endParaRPr lang="en-US" sz="1100" dirty="0">
              <a:solidFill>
                <a:schemeClr val="bg1"/>
              </a:solidFill>
              <a:latin typeface="+mj-lt"/>
            </a:endParaRPr>
          </a:p>
        </p:txBody>
      </p:sp>
      <p:sp>
        <p:nvSpPr>
          <p:cNvPr id="16" name="Rectangle 15"/>
          <p:cNvSpPr/>
          <p:nvPr/>
        </p:nvSpPr>
        <p:spPr>
          <a:xfrm>
            <a:off x="10074730" y="2145708"/>
            <a:ext cx="2117269" cy="430887"/>
          </a:xfrm>
          <a:prstGeom prst="rect">
            <a:avLst/>
          </a:prstGeom>
        </p:spPr>
        <p:txBody>
          <a:bodyPr wrap="square">
            <a:spAutoFit/>
          </a:bodyPr>
          <a:lstStyle/>
          <a:p>
            <a:pPr algn="ctr"/>
            <a:r>
              <a:rPr lang="en-US" sz="1100" dirty="0">
                <a:solidFill>
                  <a:schemeClr val="bg1"/>
                </a:solidFill>
                <a:latin typeface="+mj-lt"/>
              </a:rPr>
              <a:t>Architect:</a:t>
            </a:r>
            <a:br>
              <a:rPr lang="en-US" sz="1100" dirty="0">
                <a:solidFill>
                  <a:schemeClr val="bg1"/>
                </a:solidFill>
                <a:latin typeface="+mj-lt"/>
              </a:rPr>
            </a:br>
            <a:r>
              <a:rPr lang="en-US" sz="1100" dirty="0">
                <a:solidFill>
                  <a:schemeClr val="bg1"/>
                </a:solidFill>
              </a:rPr>
              <a:t>ALSC Architects</a:t>
            </a:r>
          </a:p>
        </p:txBody>
      </p:sp>
      <p:sp>
        <p:nvSpPr>
          <p:cNvPr id="17" name="Rectangle 16"/>
          <p:cNvSpPr/>
          <p:nvPr/>
        </p:nvSpPr>
        <p:spPr>
          <a:xfrm>
            <a:off x="10058400" y="2655116"/>
            <a:ext cx="2155371" cy="1107996"/>
          </a:xfrm>
          <a:prstGeom prst="rect">
            <a:avLst/>
          </a:prstGeom>
        </p:spPr>
        <p:txBody>
          <a:bodyPr wrap="square">
            <a:spAutoFit/>
          </a:bodyPr>
          <a:lstStyle/>
          <a:p>
            <a:pPr algn="ctr"/>
            <a:r>
              <a:rPr lang="en-US" sz="1100" dirty="0">
                <a:solidFill>
                  <a:schemeClr val="bg1"/>
                </a:solidFill>
                <a:latin typeface="+mj-lt"/>
              </a:rPr>
              <a:t>Contractor:</a:t>
            </a:r>
            <a:br>
              <a:rPr lang="en-US" sz="1100" dirty="0">
                <a:solidFill>
                  <a:schemeClr val="bg1"/>
                </a:solidFill>
                <a:latin typeface="+mj-lt"/>
              </a:rPr>
            </a:br>
            <a:r>
              <a:rPr lang="en-US" sz="1100" dirty="0" err="1">
                <a:solidFill>
                  <a:schemeClr val="bg1"/>
                </a:solidFill>
              </a:rPr>
              <a:t>Opp</a:t>
            </a:r>
            <a:r>
              <a:rPr lang="en-US" sz="1100" dirty="0">
                <a:solidFill>
                  <a:schemeClr val="bg1"/>
                </a:solidFill>
              </a:rPr>
              <a:t> &amp; </a:t>
            </a:r>
            <a:r>
              <a:rPr lang="en-US" sz="1100" dirty="0" err="1" smtClean="0">
                <a:solidFill>
                  <a:schemeClr val="bg1"/>
                </a:solidFill>
              </a:rPr>
              <a:t>Seibold</a:t>
            </a:r>
            <a:r>
              <a:rPr lang="en-US" sz="1100" dirty="0" smtClean="0">
                <a:solidFill>
                  <a:schemeClr val="bg1"/>
                </a:solidFill>
              </a:rPr>
              <a:t> </a:t>
            </a:r>
            <a:r>
              <a:rPr lang="en-US" sz="1100" dirty="0">
                <a:solidFill>
                  <a:schemeClr val="bg1"/>
                </a:solidFill>
              </a:rPr>
              <a:t/>
            </a:r>
            <a:br>
              <a:rPr lang="en-US" sz="1100" dirty="0">
                <a:solidFill>
                  <a:schemeClr val="bg1"/>
                </a:solidFill>
              </a:rPr>
            </a:br>
            <a:r>
              <a:rPr lang="en-US" sz="1100" i="1" dirty="0">
                <a:solidFill>
                  <a:schemeClr val="bg1"/>
                </a:solidFill>
              </a:rPr>
              <a:t>(Phase One)</a:t>
            </a:r>
            <a:r>
              <a:rPr lang="en-US" sz="1100" dirty="0">
                <a:solidFill>
                  <a:schemeClr val="bg1"/>
                </a:solidFill>
              </a:rPr>
              <a:t/>
            </a:r>
            <a:br>
              <a:rPr lang="en-US" sz="1100" dirty="0">
                <a:solidFill>
                  <a:schemeClr val="bg1"/>
                </a:solidFill>
              </a:rPr>
            </a:br>
            <a:r>
              <a:rPr lang="en-US" sz="1100" dirty="0">
                <a:solidFill>
                  <a:schemeClr val="bg1"/>
                </a:solidFill>
              </a:rPr>
              <a:t>Corp Inc </a:t>
            </a:r>
            <a:r>
              <a:rPr lang="en-US" sz="1100" dirty="0" smtClean="0">
                <a:solidFill>
                  <a:schemeClr val="bg1"/>
                </a:solidFill>
              </a:rPr>
              <a:t/>
            </a:r>
            <a:br>
              <a:rPr lang="en-US" sz="1100" dirty="0" smtClean="0">
                <a:solidFill>
                  <a:schemeClr val="bg1"/>
                </a:solidFill>
              </a:rPr>
            </a:br>
            <a:r>
              <a:rPr lang="en-US" sz="1100" dirty="0" smtClean="0">
                <a:solidFill>
                  <a:schemeClr val="bg1"/>
                </a:solidFill>
              </a:rPr>
              <a:t>Construction </a:t>
            </a:r>
            <a:br>
              <a:rPr lang="en-US" sz="1100" dirty="0" smtClean="0">
                <a:solidFill>
                  <a:schemeClr val="bg1"/>
                </a:solidFill>
              </a:rPr>
            </a:br>
            <a:r>
              <a:rPr lang="en-US" sz="1100" i="1" dirty="0" smtClean="0">
                <a:solidFill>
                  <a:schemeClr val="bg1"/>
                </a:solidFill>
              </a:rPr>
              <a:t>(</a:t>
            </a:r>
            <a:r>
              <a:rPr lang="en-US" sz="1100" i="1" dirty="0">
                <a:solidFill>
                  <a:schemeClr val="bg1"/>
                </a:solidFill>
              </a:rPr>
              <a:t>Phase Two</a:t>
            </a:r>
            <a:r>
              <a:rPr lang="en-US" sz="1100" i="1" dirty="0">
                <a:solidFill>
                  <a:schemeClr val="bg1"/>
                </a:solidFill>
                <a:latin typeface="+mj-lt"/>
              </a:rPr>
              <a:t>)</a:t>
            </a:r>
          </a:p>
        </p:txBody>
      </p:sp>
    </p:spTree>
    <p:extLst>
      <p:ext uri="{BB962C8B-B14F-4D97-AF65-F5344CB8AC3E}">
        <p14:creationId xmlns:p14="http://schemas.microsoft.com/office/powerpoint/2010/main" val="185771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7987" y="1079500"/>
            <a:ext cx="11830813" cy="4684792"/>
            <a:chOff x="157987" y="1333500"/>
            <a:chExt cx="11481827" cy="45466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87" y="1333500"/>
              <a:ext cx="5682894" cy="4546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213" y="1333500"/>
              <a:ext cx="5683601" cy="4546600"/>
            </a:xfrm>
            <a:prstGeom prst="rect">
              <a:avLst/>
            </a:prstGeom>
          </p:spPr>
        </p:pic>
      </p:grpSp>
    </p:spTree>
    <p:extLst>
      <p:ext uri="{BB962C8B-B14F-4D97-AF65-F5344CB8AC3E}">
        <p14:creationId xmlns:p14="http://schemas.microsoft.com/office/powerpoint/2010/main" val="250010136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6850" y="1091912"/>
            <a:ext cx="11790221" cy="4673888"/>
            <a:chOff x="-3844150" y="-218300"/>
            <a:chExt cx="17299800" cy="685800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150" y="-218300"/>
              <a:ext cx="85725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4150" y="-218300"/>
              <a:ext cx="8572500" cy="6858000"/>
            </a:xfrm>
            <a:prstGeom prst="rect">
              <a:avLst/>
            </a:prstGeom>
          </p:spPr>
        </p:pic>
      </p:grpSp>
    </p:spTree>
    <p:extLst>
      <p:ext uri="{BB962C8B-B14F-4D97-AF65-F5344CB8AC3E}">
        <p14:creationId xmlns:p14="http://schemas.microsoft.com/office/powerpoint/2010/main" val="334835452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36600"/>
            <a:ext cx="12191999" cy="4972537"/>
          </a:xfrm>
          <a:prstGeom prst="rect">
            <a:avLst/>
          </a:prstGeom>
          <a:noFill/>
          <a:ln>
            <a:noFill/>
          </a:ln>
        </p:spPr>
      </p:pic>
    </p:spTree>
    <p:extLst>
      <p:ext uri="{BB962C8B-B14F-4D97-AF65-F5344CB8AC3E}">
        <p14:creationId xmlns:p14="http://schemas.microsoft.com/office/powerpoint/2010/main" val="6938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464633" y="-422516"/>
            <a:ext cx="2749138" cy="7347857"/>
            <a:chOff x="9644743" y="-391886"/>
            <a:chExt cx="2569028" cy="7347857"/>
          </a:xfrm>
        </p:grpSpPr>
        <p:sp>
          <p:nvSpPr>
            <p:cNvPr id="10" name="Freeform 9"/>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3"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Whiteside </a:t>
            </a:r>
            <a:br>
              <a:rPr lang="en-US" sz="1600" dirty="0">
                <a:solidFill>
                  <a:schemeClr val="bg1"/>
                </a:solidFill>
                <a:latin typeface="+mn-lt"/>
              </a:rPr>
            </a:br>
            <a:r>
              <a:rPr lang="en-US" sz="1600" dirty="0">
                <a:solidFill>
                  <a:schemeClr val="bg1"/>
                </a:solidFill>
                <a:latin typeface="+mn-lt"/>
              </a:rPr>
              <a:t>Building</a:t>
            </a:r>
          </a:p>
        </p:txBody>
      </p:sp>
      <p:sp>
        <p:nvSpPr>
          <p:cNvPr id="14" name="Subtitle 4"/>
          <p:cNvSpPr txBox="1">
            <a:spLocks/>
          </p:cNvSpPr>
          <p:nvPr/>
        </p:nvSpPr>
        <p:spPr>
          <a:xfrm>
            <a:off x="10058400" y="1333500"/>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Contributing Owners:</a:t>
            </a:r>
            <a:br>
              <a:rPr lang="en-US" sz="1100" dirty="0">
                <a:solidFill>
                  <a:schemeClr val="bg1"/>
                </a:solidFill>
                <a:latin typeface="+mj-lt"/>
              </a:rPr>
            </a:br>
            <a:r>
              <a:rPr lang="en-US" sz="1100" dirty="0">
                <a:solidFill>
                  <a:schemeClr val="bg1"/>
                </a:solidFill>
              </a:rPr>
              <a:t>Ron &amp; Dana Dunning, </a:t>
            </a:r>
            <a:br>
              <a:rPr lang="en-US" sz="1100" dirty="0">
                <a:solidFill>
                  <a:schemeClr val="bg1"/>
                </a:solidFill>
              </a:rPr>
            </a:br>
            <a:r>
              <a:rPr lang="en-US" sz="1100" dirty="0">
                <a:solidFill>
                  <a:schemeClr val="bg1"/>
                </a:solidFill>
              </a:rPr>
              <a:t>Ron Williams, </a:t>
            </a:r>
            <a:r>
              <a:rPr lang="en-US" sz="1100" dirty="0" smtClean="0">
                <a:solidFill>
                  <a:schemeClr val="bg1"/>
                </a:solidFill>
              </a:rPr>
              <a:t/>
            </a:r>
            <a:br>
              <a:rPr lang="en-US" sz="1100" dirty="0" smtClean="0">
                <a:solidFill>
                  <a:schemeClr val="bg1"/>
                </a:solidFill>
              </a:rPr>
            </a:br>
            <a:r>
              <a:rPr lang="en-US" sz="1100" dirty="0" smtClean="0">
                <a:solidFill>
                  <a:schemeClr val="bg1"/>
                </a:solidFill>
              </a:rPr>
              <a:t>Raffaele </a:t>
            </a:r>
            <a:r>
              <a:rPr lang="en-US" sz="1100" dirty="0" err="1">
                <a:solidFill>
                  <a:schemeClr val="bg1"/>
                </a:solidFill>
              </a:rPr>
              <a:t>Exiana</a:t>
            </a:r>
            <a:r>
              <a:rPr lang="en-US" sz="1100" dirty="0">
                <a:solidFill>
                  <a:schemeClr val="bg1"/>
                </a:solidFill>
              </a:rPr>
              <a:t>, </a:t>
            </a:r>
            <a:br>
              <a:rPr lang="en-US" sz="1100" dirty="0">
                <a:solidFill>
                  <a:schemeClr val="bg1"/>
                </a:solidFill>
              </a:rPr>
            </a:br>
            <a:r>
              <a:rPr lang="en-US" sz="1100" dirty="0">
                <a:solidFill>
                  <a:schemeClr val="bg1"/>
                </a:solidFill>
              </a:rPr>
              <a:t>and Dennis </a:t>
            </a:r>
            <a:r>
              <a:rPr lang="en-US" sz="1100" dirty="0" err="1">
                <a:solidFill>
                  <a:schemeClr val="bg1"/>
                </a:solidFill>
              </a:rPr>
              <a:t>Gisi</a:t>
            </a:r>
            <a:endParaRPr lang="en-US" sz="1100" dirty="0">
              <a:solidFill>
                <a:schemeClr val="bg1"/>
              </a:solidFill>
            </a:endParaRPr>
          </a:p>
          <a:p>
            <a:endParaRPr lang="en-US" sz="1100" dirty="0">
              <a:solidFill>
                <a:schemeClr val="bg1"/>
              </a:solidFill>
              <a:latin typeface="+mj-lt"/>
            </a:endParaRPr>
          </a:p>
        </p:txBody>
      </p:sp>
      <p:sp>
        <p:nvSpPr>
          <p:cNvPr id="15" name="Rectangle 14"/>
          <p:cNvSpPr/>
          <p:nvPr/>
        </p:nvSpPr>
        <p:spPr>
          <a:xfrm>
            <a:off x="10074730" y="2214184"/>
            <a:ext cx="2117269" cy="600164"/>
          </a:xfrm>
          <a:prstGeom prst="rect">
            <a:avLst/>
          </a:prstGeom>
        </p:spPr>
        <p:txBody>
          <a:bodyPr wrap="square">
            <a:spAutoFit/>
          </a:bodyPr>
          <a:lstStyle/>
          <a:p>
            <a:pPr algn="ctr"/>
            <a:r>
              <a:rPr lang="en-US" sz="1100" dirty="0">
                <a:solidFill>
                  <a:schemeClr val="bg1"/>
                </a:solidFill>
                <a:latin typeface="+mj-lt"/>
              </a:rPr>
              <a:t>Contributing Architects:</a:t>
            </a:r>
            <a:br>
              <a:rPr lang="en-US" sz="1100" dirty="0">
                <a:solidFill>
                  <a:schemeClr val="bg1"/>
                </a:solidFill>
                <a:latin typeface="+mj-lt"/>
              </a:rPr>
            </a:br>
            <a:r>
              <a:rPr lang="en-US" sz="1100" dirty="0">
                <a:solidFill>
                  <a:schemeClr val="bg1"/>
                </a:solidFill>
              </a:rPr>
              <a:t>Raffaele </a:t>
            </a:r>
            <a:r>
              <a:rPr lang="en-US" sz="1100" dirty="0" err="1">
                <a:solidFill>
                  <a:schemeClr val="bg1"/>
                </a:solidFill>
              </a:rPr>
              <a:t>Exiana</a:t>
            </a:r>
            <a:r>
              <a:rPr lang="en-US" sz="1100" dirty="0">
                <a:solidFill>
                  <a:schemeClr val="bg1"/>
                </a:solidFill>
              </a:rPr>
              <a:t> </a:t>
            </a:r>
            <a:r>
              <a:rPr lang="en-US" sz="1100" dirty="0" smtClean="0">
                <a:solidFill>
                  <a:schemeClr val="bg1"/>
                </a:solidFill>
              </a:rPr>
              <a:t/>
            </a:r>
            <a:br>
              <a:rPr lang="en-US" sz="1100" dirty="0" smtClean="0">
                <a:solidFill>
                  <a:schemeClr val="bg1"/>
                </a:solidFill>
              </a:rPr>
            </a:br>
            <a:r>
              <a:rPr lang="en-US" sz="1100" dirty="0" smtClean="0">
                <a:solidFill>
                  <a:schemeClr val="bg1"/>
                </a:solidFill>
              </a:rPr>
              <a:t>and </a:t>
            </a:r>
            <a:r>
              <a:rPr lang="en-US" sz="1100" dirty="0" err="1">
                <a:solidFill>
                  <a:schemeClr val="bg1"/>
                </a:solidFill>
              </a:rPr>
              <a:t>Stantec</a:t>
            </a:r>
            <a:endParaRPr lang="en-US" sz="1100" dirty="0">
              <a:solidFill>
                <a:schemeClr val="bg1"/>
              </a:solidFill>
            </a:endParaRPr>
          </a:p>
        </p:txBody>
      </p:sp>
      <p:sp>
        <p:nvSpPr>
          <p:cNvPr id="16" name="Rectangle 15"/>
          <p:cNvSpPr/>
          <p:nvPr/>
        </p:nvSpPr>
        <p:spPr>
          <a:xfrm>
            <a:off x="10058400" y="2866693"/>
            <a:ext cx="2155371" cy="769441"/>
          </a:xfrm>
          <a:prstGeom prst="rect">
            <a:avLst/>
          </a:prstGeom>
        </p:spPr>
        <p:txBody>
          <a:bodyPr wrap="square">
            <a:spAutoFit/>
          </a:bodyPr>
          <a:lstStyle/>
          <a:p>
            <a:pPr algn="ctr"/>
            <a:r>
              <a:rPr lang="en-US" sz="1100" dirty="0">
                <a:solidFill>
                  <a:schemeClr val="bg1"/>
                </a:solidFill>
                <a:latin typeface="+mj-lt"/>
              </a:rPr>
              <a:t>Contributing </a:t>
            </a:r>
            <a:r>
              <a:rPr lang="en-US" sz="1100" dirty="0" smtClean="0">
                <a:solidFill>
                  <a:schemeClr val="bg1"/>
                </a:solidFill>
                <a:latin typeface="+mj-lt"/>
              </a:rPr>
              <a:t/>
            </a:r>
            <a:br>
              <a:rPr lang="en-US" sz="1100" dirty="0" smtClean="0">
                <a:solidFill>
                  <a:schemeClr val="bg1"/>
                </a:solidFill>
                <a:latin typeface="+mj-lt"/>
              </a:rPr>
            </a:br>
            <a:r>
              <a:rPr lang="en-US" sz="1100" dirty="0" smtClean="0">
                <a:solidFill>
                  <a:schemeClr val="bg1"/>
                </a:solidFill>
                <a:latin typeface="+mj-lt"/>
              </a:rPr>
              <a:t>Contractors</a:t>
            </a:r>
            <a:r>
              <a:rPr lang="en-US" sz="1100" dirty="0">
                <a:solidFill>
                  <a:schemeClr val="bg1"/>
                </a:solidFill>
                <a:latin typeface="+mj-lt"/>
              </a:rPr>
              <a:t/>
            </a:r>
            <a:br>
              <a:rPr lang="en-US" sz="1100" dirty="0">
                <a:solidFill>
                  <a:schemeClr val="bg1"/>
                </a:solidFill>
                <a:latin typeface="+mj-lt"/>
              </a:rPr>
            </a:br>
            <a:r>
              <a:rPr lang="en-US" sz="1100" dirty="0" err="1">
                <a:solidFill>
                  <a:schemeClr val="bg1"/>
                </a:solidFill>
              </a:rPr>
              <a:t>Opp</a:t>
            </a:r>
            <a:r>
              <a:rPr lang="en-US" sz="1100" dirty="0">
                <a:solidFill>
                  <a:schemeClr val="bg1"/>
                </a:solidFill>
              </a:rPr>
              <a:t> &amp; </a:t>
            </a:r>
            <a:r>
              <a:rPr lang="en-US" sz="1100" dirty="0" err="1" smtClean="0">
                <a:solidFill>
                  <a:schemeClr val="bg1"/>
                </a:solidFill>
              </a:rPr>
              <a:t>Seibold</a:t>
            </a:r>
            <a:r>
              <a:rPr lang="en-US" sz="1100" dirty="0" smtClean="0">
                <a:solidFill>
                  <a:schemeClr val="bg1"/>
                </a:solidFill>
              </a:rPr>
              <a:t/>
            </a:r>
            <a:br>
              <a:rPr lang="en-US" sz="1100" dirty="0" smtClean="0">
                <a:solidFill>
                  <a:schemeClr val="bg1"/>
                </a:solidFill>
              </a:rPr>
            </a:br>
            <a:r>
              <a:rPr lang="en-US" sz="1100" dirty="0" smtClean="0">
                <a:solidFill>
                  <a:schemeClr val="bg1"/>
                </a:solidFill>
              </a:rPr>
              <a:t>and </a:t>
            </a:r>
            <a:r>
              <a:rPr lang="en-US" sz="1100" dirty="0">
                <a:solidFill>
                  <a:schemeClr val="bg1"/>
                </a:solidFill>
              </a:rPr>
              <a:t>Terry </a:t>
            </a:r>
            <a:r>
              <a:rPr lang="en-US" sz="1100" dirty="0" smtClean="0">
                <a:solidFill>
                  <a:schemeClr val="bg1"/>
                </a:solidFill>
              </a:rPr>
              <a:t>Brown</a:t>
            </a:r>
            <a:endParaRPr lang="en-US" sz="11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58675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1589" y="0"/>
            <a:ext cx="2788822" cy="6858000"/>
          </a:xfrm>
          <a:prstGeom prst="rect">
            <a:avLst/>
          </a:prstGeom>
        </p:spPr>
      </p:pic>
    </p:spTree>
    <p:extLst>
      <p:ext uri="{BB962C8B-B14F-4D97-AF65-F5344CB8AC3E}">
        <p14:creationId xmlns:p14="http://schemas.microsoft.com/office/powerpoint/2010/main" val="405703043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1" y="-142875"/>
            <a:ext cx="9620826" cy="7215619"/>
          </a:xfrm>
          <a:prstGeom prst="rect">
            <a:avLst/>
          </a:prstGeom>
        </p:spPr>
      </p:pic>
    </p:spTree>
    <p:extLst>
      <p:ext uri="{BB962C8B-B14F-4D97-AF65-F5344CB8AC3E}">
        <p14:creationId xmlns:p14="http://schemas.microsoft.com/office/powerpoint/2010/main" val="269686475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262" y="2"/>
            <a:ext cx="5159438" cy="6879250"/>
          </a:xfrm>
          <a:prstGeom prst="rect">
            <a:avLst/>
          </a:prstGeom>
        </p:spPr>
      </p:pic>
    </p:spTree>
    <p:extLst>
      <p:ext uri="{BB962C8B-B14F-4D97-AF65-F5344CB8AC3E}">
        <p14:creationId xmlns:p14="http://schemas.microsoft.com/office/powerpoint/2010/main" val="416310027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32" y="1422400"/>
            <a:ext cx="5757334" cy="431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9449" y="1422400"/>
            <a:ext cx="5757334" cy="4318000"/>
          </a:xfrm>
          <a:prstGeom prst="rect">
            <a:avLst/>
          </a:prstGeom>
        </p:spPr>
      </p:pic>
    </p:spTree>
    <p:extLst>
      <p:ext uri="{BB962C8B-B14F-4D97-AF65-F5344CB8AC3E}">
        <p14:creationId xmlns:p14="http://schemas.microsoft.com/office/powerpoint/2010/main" val="13495563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WWC Teardown\DSCN54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189" y="0"/>
            <a:ext cx="8176846" cy="685800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05520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1334558"/>
            <a:ext cx="5778058" cy="385974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00" y="1343260"/>
            <a:ext cx="5803900" cy="3877005"/>
          </a:xfrm>
          <a:prstGeom prst="rect">
            <a:avLst/>
          </a:prstGeom>
        </p:spPr>
      </p:pic>
    </p:spTree>
    <p:extLst>
      <p:ext uri="{BB962C8B-B14F-4D97-AF65-F5344CB8AC3E}">
        <p14:creationId xmlns:p14="http://schemas.microsoft.com/office/powerpoint/2010/main" val="165502975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38400" y="5987"/>
            <a:ext cx="7137400" cy="6852013"/>
          </a:xfrm>
          <a:prstGeom prst="rect">
            <a:avLst/>
          </a:prstGeom>
        </p:spPr>
      </p:pic>
    </p:spTree>
    <p:extLst>
      <p:ext uri="{BB962C8B-B14F-4D97-AF65-F5344CB8AC3E}">
        <p14:creationId xmlns:p14="http://schemas.microsoft.com/office/powerpoint/2010/main" val="360079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4300" y="0"/>
            <a:ext cx="10210800" cy="6858000"/>
          </a:xfrm>
          <a:prstGeom prst="rect">
            <a:avLst/>
          </a:prstGeom>
        </p:spPr>
      </p:pic>
      <p:grpSp>
        <p:nvGrpSpPr>
          <p:cNvPr id="7" name="Group 6"/>
          <p:cNvGrpSpPr/>
          <p:nvPr/>
        </p:nvGrpSpPr>
        <p:grpSpPr>
          <a:xfrm>
            <a:off x="9644743" y="-391886"/>
            <a:ext cx="2569028" cy="7347857"/>
            <a:chOff x="9644743" y="-391886"/>
            <a:chExt cx="2569028" cy="7347857"/>
          </a:xfrm>
        </p:grpSpPr>
        <p:sp>
          <p:nvSpPr>
            <p:cNvPr id="8" name="Freeform 7"/>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ectangle 8"/>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5"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527 E. </a:t>
            </a:r>
            <a:r>
              <a:rPr lang="en-US" sz="1600" dirty="0" err="1">
                <a:solidFill>
                  <a:schemeClr val="bg1"/>
                </a:solidFill>
                <a:latin typeface="+mn-lt"/>
              </a:rPr>
              <a:t>Sumach</a:t>
            </a:r>
            <a:endParaRPr lang="en-US" sz="1600" dirty="0">
              <a:solidFill>
                <a:schemeClr val="bg1"/>
              </a:solidFill>
              <a:latin typeface="+mn-lt"/>
            </a:endParaRPr>
          </a:p>
        </p:txBody>
      </p:sp>
      <p:sp>
        <p:nvSpPr>
          <p:cNvPr id="16" name="Subtitle 4"/>
          <p:cNvSpPr txBox="1">
            <a:spLocks/>
          </p:cNvSpPr>
          <p:nvPr/>
        </p:nvSpPr>
        <p:spPr>
          <a:xfrm>
            <a:off x="10058400" y="2474753"/>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Owner/Contractor:</a:t>
            </a:r>
            <a:br>
              <a:rPr lang="en-US" sz="1100" dirty="0">
                <a:solidFill>
                  <a:schemeClr val="bg1"/>
                </a:solidFill>
                <a:latin typeface="+mj-lt"/>
              </a:rPr>
            </a:br>
            <a:r>
              <a:rPr lang="en-US" sz="1100" dirty="0">
                <a:solidFill>
                  <a:schemeClr val="bg1"/>
                </a:solidFill>
              </a:rPr>
              <a:t>Justin </a:t>
            </a:r>
            <a:r>
              <a:rPr lang="en-US" sz="1100" dirty="0" smtClean="0">
                <a:solidFill>
                  <a:schemeClr val="bg1"/>
                </a:solidFill>
              </a:rPr>
              <a:t>Gillen and </a:t>
            </a:r>
            <a:br>
              <a:rPr lang="en-US" sz="1100" dirty="0" smtClean="0">
                <a:solidFill>
                  <a:schemeClr val="bg1"/>
                </a:solidFill>
              </a:rPr>
            </a:br>
            <a:r>
              <a:rPr lang="en-US" sz="1100" dirty="0" smtClean="0">
                <a:solidFill>
                  <a:schemeClr val="bg1"/>
                </a:solidFill>
              </a:rPr>
              <a:t>Elizabeth </a:t>
            </a:r>
            <a:r>
              <a:rPr lang="en-US" sz="1100" dirty="0">
                <a:solidFill>
                  <a:schemeClr val="bg1"/>
                </a:solidFill>
              </a:rPr>
              <a:t>Sweeney </a:t>
            </a:r>
            <a:r>
              <a:rPr lang="en-US" sz="1100" dirty="0" smtClean="0">
                <a:solidFill>
                  <a:schemeClr val="bg1"/>
                </a:solidFill>
              </a:rPr>
              <a:t/>
            </a:r>
            <a:br>
              <a:rPr lang="en-US" sz="1100" dirty="0" smtClean="0">
                <a:solidFill>
                  <a:schemeClr val="bg1"/>
                </a:solidFill>
              </a:rPr>
            </a:br>
            <a:r>
              <a:rPr lang="en-US" sz="1100" i="1" dirty="0" smtClean="0">
                <a:solidFill>
                  <a:schemeClr val="bg1"/>
                </a:solidFill>
              </a:rPr>
              <a:t>(</a:t>
            </a:r>
            <a:r>
              <a:rPr lang="en-US" sz="1100" i="1" dirty="0">
                <a:solidFill>
                  <a:schemeClr val="bg1"/>
                </a:solidFill>
              </a:rPr>
              <a:t>building)</a:t>
            </a:r>
          </a:p>
          <a:p>
            <a:endParaRPr lang="en-US" sz="1100" dirty="0">
              <a:solidFill>
                <a:schemeClr val="bg1"/>
              </a:solidFill>
              <a:latin typeface="+mj-lt"/>
            </a:endParaRPr>
          </a:p>
        </p:txBody>
      </p:sp>
      <p:sp>
        <p:nvSpPr>
          <p:cNvPr id="17" name="Rectangle 16"/>
          <p:cNvSpPr/>
          <p:nvPr/>
        </p:nvSpPr>
        <p:spPr>
          <a:xfrm>
            <a:off x="10074730" y="1412769"/>
            <a:ext cx="2117269" cy="938719"/>
          </a:xfrm>
          <a:prstGeom prst="rect">
            <a:avLst/>
          </a:prstGeom>
        </p:spPr>
        <p:txBody>
          <a:bodyPr wrap="square">
            <a:spAutoFit/>
          </a:bodyPr>
          <a:lstStyle/>
          <a:p>
            <a:pPr algn="ctr"/>
            <a:r>
              <a:rPr lang="en-US" sz="1100" dirty="0" smtClean="0">
                <a:solidFill>
                  <a:schemeClr val="bg1"/>
                </a:solidFill>
                <a:latin typeface="+mj-lt"/>
              </a:rPr>
              <a:t>Current Owner/Contractor</a:t>
            </a:r>
            <a:r>
              <a:rPr lang="en-US" sz="1100" dirty="0">
                <a:solidFill>
                  <a:schemeClr val="bg1"/>
                </a:solidFill>
                <a:latin typeface="+mj-lt"/>
              </a:rPr>
              <a:t>:</a:t>
            </a:r>
            <a:br>
              <a:rPr lang="en-US" sz="1100" dirty="0">
                <a:solidFill>
                  <a:schemeClr val="bg1"/>
                </a:solidFill>
                <a:latin typeface="+mj-lt"/>
              </a:rPr>
            </a:br>
            <a:r>
              <a:rPr lang="en-US" sz="1100" dirty="0">
                <a:solidFill>
                  <a:schemeClr val="bg1"/>
                </a:solidFill>
              </a:rPr>
              <a:t>Glenn &amp; Kristine Hill</a:t>
            </a:r>
            <a:br>
              <a:rPr lang="en-US" sz="1100" dirty="0">
                <a:solidFill>
                  <a:schemeClr val="bg1"/>
                </a:solidFill>
              </a:rPr>
            </a:br>
            <a:r>
              <a:rPr lang="en-US" sz="1100" i="1" dirty="0">
                <a:solidFill>
                  <a:schemeClr val="bg1"/>
                </a:solidFill>
              </a:rPr>
              <a:t>(landscaping </a:t>
            </a:r>
            <a:endParaRPr lang="en-US" sz="1100" i="1" dirty="0" smtClean="0">
              <a:solidFill>
                <a:schemeClr val="bg1"/>
              </a:solidFill>
            </a:endParaRPr>
          </a:p>
          <a:p>
            <a:pPr algn="ctr"/>
            <a:r>
              <a:rPr lang="en-US" sz="1100" i="1" dirty="0" smtClean="0">
                <a:solidFill>
                  <a:schemeClr val="bg1"/>
                </a:solidFill>
              </a:rPr>
              <a:t>and </a:t>
            </a:r>
            <a:r>
              <a:rPr lang="en-US" sz="1100" i="1" dirty="0">
                <a:solidFill>
                  <a:schemeClr val="bg1"/>
                </a:solidFill>
              </a:rPr>
              <a:t>external </a:t>
            </a:r>
            <a:endParaRPr lang="en-US" sz="1100" i="1" dirty="0" smtClean="0">
              <a:solidFill>
                <a:schemeClr val="bg1"/>
              </a:solidFill>
            </a:endParaRPr>
          </a:p>
          <a:p>
            <a:pPr algn="ctr"/>
            <a:r>
              <a:rPr lang="en-US" sz="1100" i="1" dirty="0" smtClean="0">
                <a:solidFill>
                  <a:schemeClr val="bg1"/>
                </a:solidFill>
              </a:rPr>
              <a:t>finishing</a:t>
            </a:r>
            <a:r>
              <a:rPr lang="en-US" sz="1100" i="1" dirty="0">
                <a:solidFill>
                  <a:schemeClr val="bg1"/>
                </a:solidFill>
              </a:rPr>
              <a:t>)</a:t>
            </a:r>
          </a:p>
        </p:txBody>
      </p:sp>
    </p:spTree>
    <p:extLst>
      <p:ext uri="{BB962C8B-B14F-4D97-AF65-F5344CB8AC3E}">
        <p14:creationId xmlns:p14="http://schemas.microsoft.com/office/powerpoint/2010/main" val="308005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09245" y="1"/>
            <a:ext cx="9144468" cy="6858000"/>
          </a:xfrm>
        </p:spPr>
      </p:pic>
    </p:spTree>
    <p:extLst>
      <p:ext uri="{BB962C8B-B14F-4D97-AF65-F5344CB8AC3E}">
        <p14:creationId xmlns:p14="http://schemas.microsoft.com/office/powerpoint/2010/main" val="173355729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543" y="1"/>
            <a:ext cx="9144000" cy="6858000"/>
          </a:xfrm>
          <a:prstGeom prst="rect">
            <a:avLst/>
          </a:prstGeom>
        </p:spPr>
      </p:pic>
    </p:spTree>
    <p:extLst>
      <p:ext uri="{BB962C8B-B14F-4D97-AF65-F5344CB8AC3E}">
        <p14:creationId xmlns:p14="http://schemas.microsoft.com/office/powerpoint/2010/main" val="359973195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84175"/>
            <a:ext cx="9256231" cy="6942175"/>
          </a:xfrm>
          <a:prstGeom prst="rect">
            <a:avLst/>
          </a:prstGeom>
        </p:spPr>
      </p:pic>
    </p:spTree>
    <p:extLst>
      <p:ext uri="{BB962C8B-B14F-4D97-AF65-F5344CB8AC3E}">
        <p14:creationId xmlns:p14="http://schemas.microsoft.com/office/powerpoint/2010/main" val="139658397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04" y="0"/>
            <a:ext cx="10499303" cy="6858000"/>
          </a:xfrm>
          <a:prstGeom prst="rect">
            <a:avLst/>
          </a:prstGeom>
        </p:spPr>
      </p:pic>
    </p:spTree>
    <p:extLst>
      <p:ext uri="{BB962C8B-B14F-4D97-AF65-F5344CB8AC3E}">
        <p14:creationId xmlns:p14="http://schemas.microsoft.com/office/powerpoint/2010/main" val="314331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5" y="812800"/>
            <a:ext cx="10085585" cy="5232400"/>
          </a:xfrm>
          <a:prstGeom prst="rect">
            <a:avLst/>
          </a:prstGeom>
        </p:spPr>
      </p:pic>
      <p:grpSp>
        <p:nvGrpSpPr>
          <p:cNvPr id="9" name="Group 8"/>
          <p:cNvGrpSpPr/>
          <p:nvPr/>
        </p:nvGrpSpPr>
        <p:grpSpPr>
          <a:xfrm>
            <a:off x="9644743" y="-391886"/>
            <a:ext cx="2569028" cy="7347857"/>
            <a:chOff x="9644743" y="-391886"/>
            <a:chExt cx="2569028" cy="7347857"/>
          </a:xfrm>
        </p:grpSpPr>
        <p:sp>
          <p:nvSpPr>
            <p:cNvPr id="10" name="Freeform 9"/>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3"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Walla Walla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Goodwill </a:t>
            </a:r>
            <a:r>
              <a:rPr lang="en-US" sz="1600" dirty="0">
                <a:solidFill>
                  <a:schemeClr val="bg1"/>
                </a:solidFill>
                <a:latin typeface="+mn-lt"/>
              </a:rPr>
              <a:t>Store</a:t>
            </a:r>
          </a:p>
        </p:txBody>
      </p:sp>
      <p:sp>
        <p:nvSpPr>
          <p:cNvPr id="14" name="Subtitle 4"/>
          <p:cNvSpPr txBox="1">
            <a:spLocks/>
          </p:cNvSpPr>
          <p:nvPr/>
        </p:nvSpPr>
        <p:spPr>
          <a:xfrm>
            <a:off x="10058400" y="144876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a:t>
            </a:r>
            <a:br>
              <a:rPr lang="en-US" sz="1100" dirty="0">
                <a:solidFill>
                  <a:schemeClr val="bg1"/>
                </a:solidFill>
                <a:latin typeface="+mj-lt"/>
              </a:rPr>
            </a:br>
            <a:r>
              <a:rPr lang="en-US" sz="1100" dirty="0">
                <a:solidFill>
                  <a:schemeClr val="bg1"/>
                </a:solidFill>
              </a:rPr>
              <a:t>Goodwill Industries </a:t>
            </a:r>
            <a:r>
              <a:rPr lang="en-US" sz="1100" dirty="0" smtClean="0">
                <a:solidFill>
                  <a:schemeClr val="bg1"/>
                </a:solidFill>
              </a:rPr>
              <a:t/>
            </a:r>
            <a:br>
              <a:rPr lang="en-US" sz="1100" dirty="0" smtClean="0">
                <a:solidFill>
                  <a:schemeClr val="bg1"/>
                </a:solidFill>
              </a:rPr>
            </a:br>
            <a:r>
              <a:rPr lang="en-US" sz="1100" dirty="0" smtClean="0">
                <a:solidFill>
                  <a:schemeClr val="bg1"/>
                </a:solidFill>
              </a:rPr>
              <a:t>of </a:t>
            </a:r>
            <a:r>
              <a:rPr lang="en-US" sz="1100" dirty="0">
                <a:solidFill>
                  <a:schemeClr val="bg1"/>
                </a:solidFill>
              </a:rPr>
              <a:t>the Columbia</a:t>
            </a:r>
          </a:p>
          <a:p>
            <a:endParaRPr lang="en-US" sz="1100" dirty="0">
              <a:solidFill>
                <a:schemeClr val="bg1"/>
              </a:solidFill>
              <a:latin typeface="+mj-lt"/>
            </a:endParaRPr>
          </a:p>
        </p:txBody>
      </p:sp>
      <p:sp>
        <p:nvSpPr>
          <p:cNvPr id="15" name="Rectangle 14"/>
          <p:cNvSpPr/>
          <p:nvPr/>
        </p:nvSpPr>
        <p:spPr>
          <a:xfrm>
            <a:off x="10074730" y="2072469"/>
            <a:ext cx="2117269" cy="430887"/>
          </a:xfrm>
          <a:prstGeom prst="rect">
            <a:avLst/>
          </a:prstGeom>
        </p:spPr>
        <p:txBody>
          <a:bodyPr wrap="square">
            <a:spAutoFit/>
          </a:bodyPr>
          <a:lstStyle/>
          <a:p>
            <a:pPr algn="ctr"/>
            <a:r>
              <a:rPr lang="en-US" sz="1100" dirty="0">
                <a:solidFill>
                  <a:schemeClr val="bg1"/>
                </a:solidFill>
                <a:latin typeface="+mj-lt"/>
              </a:rPr>
              <a:t>Architect:</a:t>
            </a:r>
            <a:br>
              <a:rPr lang="en-US" sz="1100" dirty="0">
                <a:solidFill>
                  <a:schemeClr val="bg1"/>
                </a:solidFill>
                <a:latin typeface="+mj-lt"/>
              </a:rPr>
            </a:br>
            <a:r>
              <a:rPr lang="en-US" sz="1100" dirty="0">
                <a:solidFill>
                  <a:schemeClr val="bg1"/>
                </a:solidFill>
              </a:rPr>
              <a:t>Olson </a:t>
            </a:r>
            <a:r>
              <a:rPr lang="en-US" sz="1100" dirty="0" err="1">
                <a:solidFill>
                  <a:schemeClr val="bg1"/>
                </a:solidFill>
              </a:rPr>
              <a:t>Kundig</a:t>
            </a:r>
            <a:r>
              <a:rPr lang="en-US" sz="1100" dirty="0">
                <a:solidFill>
                  <a:schemeClr val="bg1"/>
                </a:solidFill>
              </a:rPr>
              <a:t> </a:t>
            </a:r>
            <a:r>
              <a:rPr lang="en-US" sz="1100" dirty="0" smtClean="0">
                <a:solidFill>
                  <a:schemeClr val="bg1"/>
                </a:solidFill>
              </a:rPr>
              <a:t>Architects</a:t>
            </a:r>
            <a:endParaRPr lang="en-US" sz="1100" dirty="0">
              <a:solidFill>
                <a:schemeClr val="bg1"/>
              </a:solidFill>
            </a:endParaRPr>
          </a:p>
        </p:txBody>
      </p:sp>
      <p:sp>
        <p:nvSpPr>
          <p:cNvPr id="31" name="Rectangle 30"/>
          <p:cNvSpPr/>
          <p:nvPr/>
        </p:nvSpPr>
        <p:spPr>
          <a:xfrm>
            <a:off x="10096500" y="2701727"/>
            <a:ext cx="2117271" cy="600164"/>
          </a:xfrm>
          <a:prstGeom prst="rect">
            <a:avLst/>
          </a:prstGeom>
        </p:spPr>
        <p:txBody>
          <a:bodyPr wrap="square">
            <a:spAutoFit/>
          </a:bodyPr>
          <a:lstStyle/>
          <a:p>
            <a:pPr algn="ctr"/>
            <a:r>
              <a:rPr lang="en-US" sz="1100" dirty="0">
                <a:solidFill>
                  <a:schemeClr val="bg1"/>
                </a:solidFill>
                <a:latin typeface="+mj-lt"/>
              </a:rPr>
              <a:t>Contractor:</a:t>
            </a:r>
            <a:br>
              <a:rPr lang="en-US" sz="1100" dirty="0">
                <a:solidFill>
                  <a:schemeClr val="bg1"/>
                </a:solidFill>
                <a:latin typeface="+mj-lt"/>
              </a:rPr>
            </a:br>
            <a:r>
              <a:rPr lang="en-US" sz="1100" dirty="0">
                <a:solidFill>
                  <a:schemeClr val="bg1"/>
                </a:solidFill>
              </a:rPr>
              <a:t>Jeff Moeller </a:t>
            </a:r>
            <a:r>
              <a:rPr lang="en-US" sz="1100" dirty="0" smtClean="0">
                <a:solidFill>
                  <a:schemeClr val="bg1"/>
                </a:solidFill>
              </a:rPr>
              <a:t/>
            </a:r>
            <a:br>
              <a:rPr lang="en-US" sz="1100" dirty="0" smtClean="0">
                <a:solidFill>
                  <a:schemeClr val="bg1"/>
                </a:solidFill>
              </a:rPr>
            </a:br>
            <a:r>
              <a:rPr lang="en-US" sz="1100" dirty="0" smtClean="0">
                <a:solidFill>
                  <a:schemeClr val="bg1"/>
                </a:solidFill>
              </a:rPr>
              <a:t>Construction</a:t>
            </a:r>
            <a:endParaRPr lang="en-US" sz="1100" dirty="0">
              <a:solidFill>
                <a:schemeClr val="bg1"/>
              </a:solidFill>
            </a:endParaRPr>
          </a:p>
        </p:txBody>
      </p:sp>
    </p:spTree>
    <p:extLst>
      <p:ext uri="{BB962C8B-B14F-4D97-AF65-F5344CB8AC3E}">
        <p14:creationId xmlns:p14="http://schemas.microsoft.com/office/powerpoint/2010/main" val="1429517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4000" y="0"/>
            <a:ext cx="9141935" cy="6858000"/>
          </a:xfrm>
        </p:spPr>
      </p:pic>
    </p:spTree>
    <p:extLst>
      <p:ext uri="{BB962C8B-B14F-4D97-AF65-F5344CB8AC3E}">
        <p14:creationId xmlns:p14="http://schemas.microsoft.com/office/powerpoint/2010/main" val="281059875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10886"/>
            <a:ext cx="9158514" cy="6868886"/>
          </a:xfrm>
          <a:prstGeom prst="rect">
            <a:avLst/>
          </a:prstGeom>
        </p:spPr>
      </p:pic>
    </p:spTree>
    <p:extLst>
      <p:ext uri="{BB962C8B-B14F-4D97-AF65-F5344CB8AC3E}">
        <p14:creationId xmlns:p14="http://schemas.microsoft.com/office/powerpoint/2010/main" val="404752057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480" t="3696" r="810" b="-76"/>
          <a:stretch/>
        </p:blipFill>
        <p:spPr>
          <a:xfrm>
            <a:off x="1143000" y="0"/>
            <a:ext cx="10071100" cy="6858000"/>
          </a:xfrm>
          <a:prstGeom prst="rect">
            <a:avLst/>
          </a:prstGeom>
          <a:noFill/>
          <a:ln>
            <a:noFill/>
          </a:ln>
        </p:spPr>
      </p:pic>
    </p:spTree>
    <p:extLst>
      <p:ext uri="{BB962C8B-B14F-4D97-AF65-F5344CB8AC3E}">
        <p14:creationId xmlns:p14="http://schemas.microsoft.com/office/powerpoint/2010/main" val="129335067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209" y="1"/>
            <a:ext cx="9144000" cy="6858000"/>
          </a:xfrm>
          <a:prstGeom prst="rect">
            <a:avLst/>
          </a:prstGeom>
        </p:spPr>
      </p:pic>
    </p:spTree>
    <p:extLst>
      <p:ext uri="{BB962C8B-B14F-4D97-AF65-F5344CB8AC3E}">
        <p14:creationId xmlns:p14="http://schemas.microsoft.com/office/powerpoint/2010/main" val="233568959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58" y="0"/>
            <a:ext cx="10287141" cy="6848502"/>
          </a:xfrm>
          <a:prstGeom prst="rect">
            <a:avLst/>
          </a:prstGeom>
          <a:noFill/>
          <a:ln>
            <a:noFill/>
          </a:ln>
        </p:spPr>
      </p:pic>
    </p:spTree>
    <p:extLst>
      <p:ext uri="{BB962C8B-B14F-4D97-AF65-F5344CB8AC3E}">
        <p14:creationId xmlns:p14="http://schemas.microsoft.com/office/powerpoint/2010/main" val="232139058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218"/>
            <a:ext cx="12192000" cy="6356382"/>
          </a:xfrm>
          <a:prstGeom prst="rect">
            <a:avLst/>
          </a:prstGeom>
        </p:spPr>
      </p:pic>
    </p:spTree>
    <p:extLst>
      <p:ext uri="{BB962C8B-B14F-4D97-AF65-F5344CB8AC3E}">
        <p14:creationId xmlns:p14="http://schemas.microsoft.com/office/powerpoint/2010/main" val="21324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1" y="0"/>
            <a:ext cx="9144000" cy="6858000"/>
          </a:xfrm>
          <a:prstGeom prst="rect">
            <a:avLst/>
          </a:prstGeom>
        </p:spPr>
      </p:pic>
      <p:grpSp>
        <p:nvGrpSpPr>
          <p:cNvPr id="8" name="Group 7"/>
          <p:cNvGrpSpPr/>
          <p:nvPr/>
        </p:nvGrpSpPr>
        <p:grpSpPr>
          <a:xfrm>
            <a:off x="9644743" y="-391886"/>
            <a:ext cx="2569028" cy="7347857"/>
            <a:chOff x="9644743" y="-391886"/>
            <a:chExt cx="2569028" cy="7347857"/>
          </a:xfrm>
        </p:grpSpPr>
        <p:sp>
          <p:nvSpPr>
            <p:cNvPr id="9" name="Freeform 8"/>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2"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err="1">
                <a:solidFill>
                  <a:schemeClr val="bg1"/>
                </a:solidFill>
                <a:latin typeface="+mn-lt"/>
              </a:rPr>
              <a:t>Mordo</a:t>
            </a:r>
            <a:r>
              <a:rPr lang="en-US" sz="1600" dirty="0">
                <a:solidFill>
                  <a:schemeClr val="bg1"/>
                </a:solidFill>
                <a:latin typeface="+mn-lt"/>
              </a:rPr>
              <a:t> McDonald Building</a:t>
            </a:r>
          </a:p>
        </p:txBody>
      </p:sp>
      <p:sp>
        <p:nvSpPr>
          <p:cNvPr id="13" name="Subtitle 4"/>
          <p:cNvSpPr txBox="1">
            <a:spLocks/>
          </p:cNvSpPr>
          <p:nvPr/>
        </p:nvSpPr>
        <p:spPr>
          <a:xfrm>
            <a:off x="10058400" y="144876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a:t>
            </a:r>
            <a:br>
              <a:rPr lang="en-US" sz="1100" dirty="0">
                <a:solidFill>
                  <a:schemeClr val="bg1"/>
                </a:solidFill>
                <a:latin typeface="+mj-lt"/>
              </a:rPr>
            </a:br>
            <a:r>
              <a:rPr lang="en-US" sz="1100" dirty="0">
                <a:solidFill>
                  <a:schemeClr val="bg1"/>
                </a:solidFill>
              </a:rPr>
              <a:t>Mari </a:t>
            </a:r>
            <a:r>
              <a:rPr lang="en-US" sz="1100" dirty="0" err="1">
                <a:solidFill>
                  <a:schemeClr val="bg1"/>
                </a:solidFill>
              </a:rPr>
              <a:t>Danihel</a:t>
            </a:r>
            <a:r>
              <a:rPr lang="en-US" sz="1100" dirty="0">
                <a:solidFill>
                  <a:schemeClr val="bg1"/>
                </a:solidFill>
              </a:rPr>
              <a:t/>
            </a:r>
            <a:br>
              <a:rPr lang="en-US" sz="1100" dirty="0">
                <a:solidFill>
                  <a:schemeClr val="bg1"/>
                </a:solidFill>
              </a:rPr>
            </a:br>
            <a:r>
              <a:rPr lang="en-US" sz="1100" dirty="0">
                <a:solidFill>
                  <a:schemeClr val="bg1"/>
                </a:solidFill>
              </a:rPr>
              <a:t>129 Alder Property LLC</a:t>
            </a:r>
          </a:p>
          <a:p>
            <a:endParaRPr lang="en-US" sz="1100" dirty="0">
              <a:solidFill>
                <a:schemeClr val="bg1"/>
              </a:solidFill>
              <a:latin typeface="+mj-lt"/>
            </a:endParaRPr>
          </a:p>
        </p:txBody>
      </p:sp>
      <p:sp>
        <p:nvSpPr>
          <p:cNvPr id="17" name="Rectangle 16"/>
          <p:cNvSpPr/>
          <p:nvPr/>
        </p:nvSpPr>
        <p:spPr>
          <a:xfrm>
            <a:off x="10074730" y="2072469"/>
            <a:ext cx="2117269" cy="600164"/>
          </a:xfrm>
          <a:prstGeom prst="rect">
            <a:avLst/>
          </a:prstGeom>
        </p:spPr>
        <p:txBody>
          <a:bodyPr wrap="square">
            <a:spAutoFit/>
          </a:bodyPr>
          <a:lstStyle/>
          <a:p>
            <a:pPr algn="ctr"/>
            <a:r>
              <a:rPr lang="en-US" sz="1100" dirty="0">
                <a:solidFill>
                  <a:schemeClr val="bg1"/>
                </a:solidFill>
                <a:latin typeface="+mj-lt"/>
              </a:rPr>
              <a:t>Contractor:</a:t>
            </a:r>
            <a:br>
              <a:rPr lang="en-US" sz="1100" dirty="0">
                <a:solidFill>
                  <a:schemeClr val="bg1"/>
                </a:solidFill>
                <a:latin typeface="+mj-lt"/>
              </a:rPr>
            </a:br>
            <a:r>
              <a:rPr lang="en-US" sz="1100" dirty="0">
                <a:solidFill>
                  <a:schemeClr val="bg1"/>
                </a:solidFill>
              </a:rPr>
              <a:t>Jeff Moeller </a:t>
            </a:r>
            <a:r>
              <a:rPr lang="en-US" sz="1100" dirty="0" smtClean="0">
                <a:solidFill>
                  <a:schemeClr val="bg1"/>
                </a:solidFill>
              </a:rPr>
              <a:t/>
            </a:r>
            <a:br>
              <a:rPr lang="en-US" sz="1100" dirty="0" smtClean="0">
                <a:solidFill>
                  <a:schemeClr val="bg1"/>
                </a:solidFill>
              </a:rPr>
            </a:br>
            <a:r>
              <a:rPr lang="en-US" sz="1100" dirty="0" smtClean="0">
                <a:solidFill>
                  <a:schemeClr val="bg1"/>
                </a:solidFill>
              </a:rPr>
              <a:t>Construction</a:t>
            </a:r>
            <a:endParaRPr lang="en-US" sz="1100" dirty="0">
              <a:solidFill>
                <a:schemeClr val="bg1"/>
              </a:solidFill>
            </a:endParaRPr>
          </a:p>
        </p:txBody>
      </p:sp>
    </p:spTree>
    <p:extLst>
      <p:ext uri="{BB962C8B-B14F-4D97-AF65-F5344CB8AC3E}">
        <p14:creationId xmlns:p14="http://schemas.microsoft.com/office/powerpoint/2010/main" val="336421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231" y="853439"/>
            <a:ext cx="12244231" cy="4800601"/>
          </a:xfrm>
          <a:prstGeom prst="rect">
            <a:avLst/>
          </a:prstGeom>
        </p:spPr>
      </p:pic>
    </p:spTree>
    <p:extLst>
      <p:ext uri="{BB962C8B-B14F-4D97-AF65-F5344CB8AC3E}">
        <p14:creationId xmlns:p14="http://schemas.microsoft.com/office/powerpoint/2010/main" val="64839675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 y="0"/>
            <a:ext cx="9144000" cy="6858000"/>
          </a:xfrm>
          <a:prstGeom prst="rect">
            <a:avLst/>
          </a:prstGeom>
        </p:spPr>
      </p:pic>
    </p:spTree>
    <p:extLst>
      <p:ext uri="{BB962C8B-B14F-4D97-AF65-F5344CB8AC3E}">
        <p14:creationId xmlns:p14="http://schemas.microsoft.com/office/powerpoint/2010/main" val="279855584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091" y="-6532"/>
            <a:ext cx="9152709" cy="6864532"/>
          </a:xfrm>
          <a:prstGeom prst="rect">
            <a:avLst/>
          </a:prstGeom>
        </p:spPr>
      </p:pic>
    </p:spTree>
    <p:extLst>
      <p:ext uri="{BB962C8B-B14F-4D97-AF65-F5344CB8AC3E}">
        <p14:creationId xmlns:p14="http://schemas.microsoft.com/office/powerpoint/2010/main" val="232718718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795"/>
            <a:ext cx="10312399" cy="6868217"/>
          </a:xfrm>
          <a:prstGeom prst="rect">
            <a:avLst/>
          </a:prstGeom>
        </p:spPr>
      </p:pic>
    </p:spTree>
    <p:extLst>
      <p:ext uri="{BB962C8B-B14F-4D97-AF65-F5344CB8AC3E}">
        <p14:creationId xmlns:p14="http://schemas.microsoft.com/office/powerpoint/2010/main" val="237938285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488" y="0"/>
            <a:ext cx="9117211" cy="6858000"/>
          </a:xfrm>
          <a:prstGeom prst="rect">
            <a:avLst/>
          </a:prstGeom>
        </p:spPr>
      </p:pic>
    </p:spTree>
    <p:extLst>
      <p:ext uri="{BB962C8B-B14F-4D97-AF65-F5344CB8AC3E}">
        <p14:creationId xmlns:p14="http://schemas.microsoft.com/office/powerpoint/2010/main" val="17349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0"/>
            <a:ext cx="10295707" cy="6867155"/>
          </a:xfrm>
          <a:prstGeom prst="rect">
            <a:avLst/>
          </a:prstGeom>
        </p:spPr>
      </p:pic>
      <p:grpSp>
        <p:nvGrpSpPr>
          <p:cNvPr id="9" name="Group 8"/>
          <p:cNvGrpSpPr/>
          <p:nvPr/>
        </p:nvGrpSpPr>
        <p:grpSpPr>
          <a:xfrm>
            <a:off x="9644743" y="-391886"/>
            <a:ext cx="2569028" cy="7347857"/>
            <a:chOff x="9644743" y="-391886"/>
            <a:chExt cx="2569028" cy="7347857"/>
          </a:xfrm>
        </p:grpSpPr>
        <p:sp>
          <p:nvSpPr>
            <p:cNvPr id="10" name="Freeform 9"/>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 name="Rectangle 11"/>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3"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Baker Boyer </a:t>
            </a:r>
            <a:br>
              <a:rPr lang="en-US" sz="1600" dirty="0">
                <a:solidFill>
                  <a:schemeClr val="bg1"/>
                </a:solidFill>
                <a:latin typeface="+mn-lt"/>
              </a:rPr>
            </a:br>
            <a:r>
              <a:rPr lang="en-US" sz="1600" dirty="0">
                <a:solidFill>
                  <a:schemeClr val="bg1"/>
                </a:solidFill>
                <a:latin typeface="+mn-lt"/>
              </a:rPr>
              <a:t>National Bank</a:t>
            </a:r>
          </a:p>
        </p:txBody>
      </p:sp>
      <p:sp>
        <p:nvSpPr>
          <p:cNvPr id="14" name="Subtitle 4"/>
          <p:cNvSpPr txBox="1">
            <a:spLocks/>
          </p:cNvSpPr>
          <p:nvPr/>
        </p:nvSpPr>
        <p:spPr>
          <a:xfrm>
            <a:off x="10058400" y="144876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a:t>
            </a:r>
            <a:br>
              <a:rPr lang="en-US" sz="1100" dirty="0">
                <a:solidFill>
                  <a:schemeClr val="bg1"/>
                </a:solidFill>
                <a:latin typeface="+mj-lt"/>
              </a:rPr>
            </a:br>
            <a:r>
              <a:rPr lang="en-US" sz="1100" dirty="0">
                <a:solidFill>
                  <a:schemeClr val="bg1"/>
                </a:solidFill>
              </a:rPr>
              <a:t>Baker Boyer National Bank</a:t>
            </a:r>
            <a:br>
              <a:rPr lang="en-US" sz="1100" dirty="0">
                <a:solidFill>
                  <a:schemeClr val="bg1"/>
                </a:solidFill>
              </a:rPr>
            </a:br>
            <a:r>
              <a:rPr lang="en-US" sz="1100" i="1" dirty="0">
                <a:solidFill>
                  <a:schemeClr val="bg1"/>
                </a:solidFill>
              </a:rPr>
              <a:t>Meagan </a:t>
            </a:r>
            <a:r>
              <a:rPr lang="en-US" sz="1100" i="1" dirty="0" err="1">
                <a:solidFill>
                  <a:schemeClr val="bg1"/>
                </a:solidFill>
              </a:rPr>
              <a:t>Clubb</a:t>
            </a:r>
            <a:r>
              <a:rPr lang="en-US" sz="1100" i="1" dirty="0">
                <a:solidFill>
                  <a:schemeClr val="bg1"/>
                </a:solidFill>
              </a:rPr>
              <a:t>, President</a:t>
            </a:r>
          </a:p>
          <a:p>
            <a:endParaRPr lang="en-US" sz="1100" dirty="0">
              <a:solidFill>
                <a:schemeClr val="bg1"/>
              </a:solidFill>
              <a:latin typeface="+mj-lt"/>
            </a:endParaRPr>
          </a:p>
        </p:txBody>
      </p:sp>
      <p:sp>
        <p:nvSpPr>
          <p:cNvPr id="15" name="Rectangle 14"/>
          <p:cNvSpPr/>
          <p:nvPr/>
        </p:nvSpPr>
        <p:spPr>
          <a:xfrm>
            <a:off x="10074730" y="2072469"/>
            <a:ext cx="2117269" cy="430887"/>
          </a:xfrm>
          <a:prstGeom prst="rect">
            <a:avLst/>
          </a:prstGeom>
        </p:spPr>
        <p:txBody>
          <a:bodyPr wrap="square">
            <a:spAutoFit/>
          </a:bodyPr>
          <a:lstStyle/>
          <a:p>
            <a:pPr algn="ctr"/>
            <a:r>
              <a:rPr lang="en-US" sz="1100" dirty="0">
                <a:solidFill>
                  <a:schemeClr val="bg1"/>
                </a:solidFill>
                <a:latin typeface="+mj-lt"/>
              </a:rPr>
              <a:t>Architect:</a:t>
            </a:r>
            <a:br>
              <a:rPr lang="en-US" sz="1100" dirty="0">
                <a:solidFill>
                  <a:schemeClr val="bg1"/>
                </a:solidFill>
                <a:latin typeface="+mj-lt"/>
              </a:rPr>
            </a:br>
            <a:r>
              <a:rPr lang="en-US" sz="1100" dirty="0">
                <a:solidFill>
                  <a:schemeClr val="bg1"/>
                </a:solidFill>
              </a:rPr>
              <a:t>Longwell and Trapp</a:t>
            </a:r>
          </a:p>
        </p:txBody>
      </p:sp>
      <p:sp>
        <p:nvSpPr>
          <p:cNvPr id="31" name="Rectangle 30"/>
          <p:cNvSpPr/>
          <p:nvPr/>
        </p:nvSpPr>
        <p:spPr>
          <a:xfrm>
            <a:off x="10058399" y="2589816"/>
            <a:ext cx="2133601" cy="430887"/>
          </a:xfrm>
          <a:prstGeom prst="rect">
            <a:avLst/>
          </a:prstGeom>
        </p:spPr>
        <p:txBody>
          <a:bodyPr wrap="square">
            <a:spAutoFit/>
          </a:bodyPr>
          <a:lstStyle/>
          <a:p>
            <a:pPr algn="ctr"/>
            <a:r>
              <a:rPr lang="en-US" sz="1100" dirty="0">
                <a:solidFill>
                  <a:schemeClr val="bg1"/>
                </a:solidFill>
                <a:latin typeface="+mj-lt"/>
              </a:rPr>
              <a:t>Contractor:</a:t>
            </a:r>
            <a:br>
              <a:rPr lang="en-US" sz="1100" dirty="0">
                <a:solidFill>
                  <a:schemeClr val="bg1"/>
                </a:solidFill>
                <a:latin typeface="+mj-lt"/>
              </a:rPr>
            </a:br>
            <a:r>
              <a:rPr lang="en-US" sz="1100" dirty="0" err="1">
                <a:solidFill>
                  <a:schemeClr val="bg1"/>
                </a:solidFill>
              </a:rPr>
              <a:t>Opp</a:t>
            </a:r>
            <a:r>
              <a:rPr lang="en-US" sz="1100" dirty="0">
                <a:solidFill>
                  <a:schemeClr val="bg1"/>
                </a:solidFill>
              </a:rPr>
              <a:t> &amp; </a:t>
            </a:r>
            <a:r>
              <a:rPr lang="en-US" sz="1100" dirty="0" err="1" smtClean="0">
                <a:solidFill>
                  <a:schemeClr val="bg1"/>
                </a:solidFill>
              </a:rPr>
              <a:t>Seibold</a:t>
            </a:r>
            <a:endParaRPr lang="en-US" sz="1100" dirty="0">
              <a:solidFill>
                <a:schemeClr val="bg1"/>
              </a:solidFill>
            </a:endParaRPr>
          </a:p>
        </p:txBody>
      </p:sp>
    </p:spTree>
    <p:extLst>
      <p:ext uri="{BB962C8B-B14F-4D97-AF65-F5344CB8AC3E}">
        <p14:creationId xmlns:p14="http://schemas.microsoft.com/office/powerpoint/2010/main" val="382470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720770" y="0"/>
            <a:ext cx="8782130" cy="6869615"/>
          </a:xfrm>
          <a:prstGeom prst="rect">
            <a:avLst/>
          </a:prstGeom>
          <a:noFill/>
          <a:ln>
            <a:noFill/>
          </a:ln>
        </p:spPr>
      </p:pic>
    </p:spTree>
    <p:extLst>
      <p:ext uri="{BB962C8B-B14F-4D97-AF65-F5344CB8AC3E}">
        <p14:creationId xmlns:p14="http://schemas.microsoft.com/office/powerpoint/2010/main" val="16888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4699081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10" y="0"/>
            <a:ext cx="10058400" cy="6708873"/>
          </a:xfrm>
          <a:prstGeom prst="rect">
            <a:avLst/>
          </a:prstGeom>
        </p:spPr>
      </p:pic>
    </p:spTree>
    <p:extLst>
      <p:ext uri="{BB962C8B-B14F-4D97-AF65-F5344CB8AC3E}">
        <p14:creationId xmlns:p14="http://schemas.microsoft.com/office/powerpoint/2010/main" val="428572177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565"/>
            <a:ext cx="12192000" cy="5692868"/>
          </a:xfrm>
          <a:prstGeom prst="rect">
            <a:avLst/>
          </a:prstGeom>
        </p:spPr>
      </p:pic>
    </p:spTree>
    <p:extLst>
      <p:ext uri="{BB962C8B-B14F-4D97-AF65-F5344CB8AC3E}">
        <p14:creationId xmlns:p14="http://schemas.microsoft.com/office/powerpoint/2010/main" val="62403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644743" y="-391886"/>
            <a:ext cx="2569028" cy="7347857"/>
            <a:chOff x="9644743" y="-391886"/>
            <a:chExt cx="2569028" cy="7347857"/>
          </a:xfrm>
        </p:grpSpPr>
        <p:sp>
          <p:nvSpPr>
            <p:cNvPr id="9" name="Freeform 8"/>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2"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err="1">
                <a:solidFill>
                  <a:schemeClr val="bg1"/>
                </a:solidFill>
                <a:latin typeface="+mn-lt"/>
              </a:rPr>
              <a:t>Pantorium</a:t>
            </a:r>
            <a:r>
              <a:rPr lang="en-US" sz="1600" dirty="0">
                <a:solidFill>
                  <a:schemeClr val="bg1"/>
                </a:solidFill>
                <a:latin typeface="+mn-lt"/>
              </a:rPr>
              <a:t>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Building</a:t>
            </a:r>
            <a:endParaRPr lang="en-US" sz="1600" dirty="0">
              <a:solidFill>
                <a:schemeClr val="bg1"/>
              </a:solidFill>
              <a:latin typeface="+mn-lt"/>
            </a:endParaRPr>
          </a:p>
        </p:txBody>
      </p:sp>
      <p:sp>
        <p:nvSpPr>
          <p:cNvPr id="13" name="Subtitle 4"/>
          <p:cNvSpPr txBox="1">
            <a:spLocks/>
          </p:cNvSpPr>
          <p:nvPr/>
        </p:nvSpPr>
        <p:spPr>
          <a:xfrm>
            <a:off x="10058400" y="144876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a:t>
            </a:r>
            <a:br>
              <a:rPr lang="en-US" sz="1100" dirty="0">
                <a:solidFill>
                  <a:schemeClr val="bg1"/>
                </a:solidFill>
                <a:latin typeface="+mj-lt"/>
              </a:rPr>
            </a:br>
            <a:r>
              <a:rPr lang="en-US" sz="1100" dirty="0">
                <a:solidFill>
                  <a:schemeClr val="bg1"/>
                </a:solidFill>
              </a:rPr>
              <a:t>Jim and Brenda Harold</a:t>
            </a:r>
          </a:p>
          <a:p>
            <a:endParaRPr lang="en-US" sz="1100" dirty="0">
              <a:solidFill>
                <a:schemeClr val="bg1"/>
              </a:solidFill>
              <a:latin typeface="+mj-lt"/>
            </a:endParaRPr>
          </a:p>
        </p:txBody>
      </p:sp>
      <p:sp>
        <p:nvSpPr>
          <p:cNvPr id="17" name="Rectangle 16"/>
          <p:cNvSpPr/>
          <p:nvPr/>
        </p:nvSpPr>
        <p:spPr>
          <a:xfrm>
            <a:off x="10074730" y="1885832"/>
            <a:ext cx="2117269" cy="430887"/>
          </a:xfrm>
          <a:prstGeom prst="rect">
            <a:avLst/>
          </a:prstGeom>
        </p:spPr>
        <p:txBody>
          <a:bodyPr wrap="square">
            <a:spAutoFit/>
          </a:bodyPr>
          <a:lstStyle/>
          <a:p>
            <a:pPr algn="ctr"/>
            <a:r>
              <a:rPr lang="en-US" sz="1100" dirty="0" smtClean="0">
                <a:solidFill>
                  <a:schemeClr val="bg1"/>
                </a:solidFill>
                <a:latin typeface="+mj-lt"/>
              </a:rPr>
              <a:t>Architect:</a:t>
            </a:r>
            <a:r>
              <a:rPr lang="en-US" sz="1100" dirty="0">
                <a:solidFill>
                  <a:schemeClr val="bg1"/>
                </a:solidFill>
                <a:latin typeface="+mj-lt"/>
              </a:rPr>
              <a:t/>
            </a:r>
            <a:br>
              <a:rPr lang="en-US" sz="1100" dirty="0">
                <a:solidFill>
                  <a:schemeClr val="bg1"/>
                </a:solidFill>
                <a:latin typeface="+mj-lt"/>
              </a:rPr>
            </a:br>
            <a:r>
              <a:rPr lang="en-US" sz="1100" dirty="0" smtClean="0">
                <a:solidFill>
                  <a:schemeClr val="bg1"/>
                </a:solidFill>
              </a:rPr>
              <a:t>Theron Smith</a:t>
            </a:r>
            <a:endParaRPr lang="en-US" sz="11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0"/>
            <a:ext cx="10058400" cy="4308888"/>
          </a:xfrm>
          <a:prstGeom prst="rect">
            <a:avLst/>
          </a:prstGeom>
        </p:spPr>
      </p:pic>
      <p:sp>
        <p:nvSpPr>
          <p:cNvPr id="11" name="Rectangle 10"/>
          <p:cNvSpPr/>
          <p:nvPr/>
        </p:nvSpPr>
        <p:spPr>
          <a:xfrm>
            <a:off x="10096502" y="2395366"/>
            <a:ext cx="2117269" cy="430887"/>
          </a:xfrm>
          <a:prstGeom prst="rect">
            <a:avLst/>
          </a:prstGeom>
        </p:spPr>
        <p:txBody>
          <a:bodyPr wrap="square">
            <a:spAutoFit/>
          </a:bodyPr>
          <a:lstStyle/>
          <a:p>
            <a:pPr algn="ctr"/>
            <a:r>
              <a:rPr lang="en-US" sz="1100" dirty="0" smtClean="0">
                <a:solidFill>
                  <a:schemeClr val="bg1"/>
                </a:solidFill>
                <a:latin typeface="+mj-lt"/>
              </a:rPr>
              <a:t>Contractors:</a:t>
            </a:r>
            <a:r>
              <a:rPr lang="en-US" sz="1100" dirty="0">
                <a:solidFill>
                  <a:schemeClr val="bg1"/>
                </a:solidFill>
                <a:latin typeface="+mj-lt"/>
              </a:rPr>
              <a:t/>
            </a:r>
            <a:br>
              <a:rPr lang="en-US" sz="1100" dirty="0">
                <a:solidFill>
                  <a:schemeClr val="bg1"/>
                </a:solidFill>
                <a:latin typeface="+mj-lt"/>
              </a:rPr>
            </a:br>
            <a:r>
              <a:rPr lang="en-US" sz="1100" dirty="0">
                <a:solidFill>
                  <a:schemeClr val="bg1"/>
                </a:solidFill>
              </a:rPr>
              <a:t>Walt and Mark Porter</a:t>
            </a:r>
          </a:p>
        </p:txBody>
      </p:sp>
    </p:spTree>
    <p:extLst>
      <p:ext uri="{BB962C8B-B14F-4D97-AF65-F5344CB8AC3E}">
        <p14:creationId xmlns:p14="http://schemas.microsoft.com/office/powerpoint/2010/main" val="221368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55862" y="-2402847"/>
            <a:ext cx="8553051" cy="11774940"/>
          </a:xfrm>
          <a:prstGeom prst="rect">
            <a:avLst/>
          </a:prstGeom>
        </p:spPr>
      </p:pic>
    </p:spTree>
    <p:extLst>
      <p:ext uri="{BB962C8B-B14F-4D97-AF65-F5344CB8AC3E}">
        <p14:creationId xmlns:p14="http://schemas.microsoft.com/office/powerpoint/2010/main" val="234854364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172" y="-1"/>
            <a:ext cx="11310257" cy="8482693"/>
          </a:xfrm>
          <a:prstGeom prst="rect">
            <a:avLst/>
          </a:prstGeom>
        </p:spPr>
      </p:pic>
    </p:spTree>
    <p:extLst>
      <p:ext uri="{BB962C8B-B14F-4D97-AF65-F5344CB8AC3E}">
        <p14:creationId xmlns:p14="http://schemas.microsoft.com/office/powerpoint/2010/main" val="366943612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40" y="1193800"/>
            <a:ext cx="5875867" cy="44069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5620" y="1193800"/>
            <a:ext cx="5875867" cy="4406900"/>
          </a:xfrm>
          <a:prstGeom prst="rect">
            <a:avLst/>
          </a:prstGeom>
        </p:spPr>
      </p:pic>
    </p:spTree>
    <p:extLst>
      <p:ext uri="{BB962C8B-B14F-4D97-AF65-F5344CB8AC3E}">
        <p14:creationId xmlns:p14="http://schemas.microsoft.com/office/powerpoint/2010/main" val="242640241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888" y="0"/>
            <a:ext cx="8566567" cy="6858000"/>
          </a:xfrm>
          <a:prstGeom prst="rect">
            <a:avLst/>
          </a:prstGeom>
        </p:spPr>
      </p:pic>
    </p:spTree>
    <p:extLst>
      <p:ext uri="{BB962C8B-B14F-4D97-AF65-F5344CB8AC3E}">
        <p14:creationId xmlns:p14="http://schemas.microsoft.com/office/powerpoint/2010/main" val="29654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44" y="666750"/>
            <a:ext cx="10080171" cy="5493905"/>
          </a:xfrm>
          <a:prstGeom prst="rect">
            <a:avLst/>
          </a:prstGeom>
        </p:spPr>
      </p:pic>
      <p:grpSp>
        <p:nvGrpSpPr>
          <p:cNvPr id="8" name="Group 7"/>
          <p:cNvGrpSpPr/>
          <p:nvPr/>
        </p:nvGrpSpPr>
        <p:grpSpPr>
          <a:xfrm>
            <a:off x="9644743" y="-391886"/>
            <a:ext cx="2569028" cy="7347857"/>
            <a:chOff x="9644743" y="-391886"/>
            <a:chExt cx="2569028" cy="7347857"/>
          </a:xfrm>
        </p:grpSpPr>
        <p:sp>
          <p:nvSpPr>
            <p:cNvPr id="9" name="Freeform 8"/>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1"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Lariat </a:t>
            </a:r>
            <a:br>
              <a:rPr lang="en-US" sz="1600" dirty="0">
                <a:solidFill>
                  <a:schemeClr val="bg1"/>
                </a:solidFill>
                <a:latin typeface="+mn-lt"/>
              </a:rPr>
            </a:br>
            <a:r>
              <a:rPr lang="en-US" sz="1600" dirty="0">
                <a:solidFill>
                  <a:schemeClr val="bg1"/>
                </a:solidFill>
                <a:latin typeface="+mn-lt"/>
              </a:rPr>
              <a:t>Gardens</a:t>
            </a:r>
          </a:p>
        </p:txBody>
      </p:sp>
      <p:sp>
        <p:nvSpPr>
          <p:cNvPr id="12" name="Subtitle 4"/>
          <p:cNvSpPr txBox="1">
            <a:spLocks/>
          </p:cNvSpPr>
          <p:nvPr/>
        </p:nvSpPr>
        <p:spPr>
          <a:xfrm>
            <a:off x="10058400" y="144876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Owner:</a:t>
            </a:r>
            <a:br>
              <a:rPr lang="en-US" sz="1100" dirty="0">
                <a:solidFill>
                  <a:schemeClr val="bg1"/>
                </a:solidFill>
                <a:latin typeface="+mj-lt"/>
              </a:rPr>
            </a:br>
            <a:r>
              <a:rPr lang="en-US" sz="1100" dirty="0">
                <a:solidFill>
                  <a:schemeClr val="bg1"/>
                </a:solidFill>
              </a:rPr>
              <a:t>Walla Walla </a:t>
            </a:r>
            <a:r>
              <a:rPr lang="en-US" sz="1100" dirty="0" smtClean="0">
                <a:solidFill>
                  <a:schemeClr val="bg1"/>
                </a:solidFill>
              </a:rPr>
              <a:t/>
            </a:r>
            <a:br>
              <a:rPr lang="en-US" sz="1100" dirty="0" smtClean="0">
                <a:solidFill>
                  <a:schemeClr val="bg1"/>
                </a:solidFill>
              </a:rPr>
            </a:br>
            <a:r>
              <a:rPr lang="en-US" sz="1100" dirty="0" smtClean="0">
                <a:solidFill>
                  <a:schemeClr val="bg1"/>
                </a:solidFill>
              </a:rPr>
              <a:t>Housing </a:t>
            </a:r>
            <a:r>
              <a:rPr lang="en-US" sz="1100" dirty="0">
                <a:solidFill>
                  <a:schemeClr val="bg1"/>
                </a:solidFill>
              </a:rPr>
              <a:t>Authority</a:t>
            </a:r>
          </a:p>
          <a:p>
            <a:endParaRPr lang="en-US" sz="1100" dirty="0">
              <a:solidFill>
                <a:schemeClr val="bg1"/>
              </a:solidFill>
              <a:latin typeface="+mj-lt"/>
            </a:endParaRPr>
          </a:p>
        </p:txBody>
      </p:sp>
      <p:sp>
        <p:nvSpPr>
          <p:cNvPr id="13" name="Rectangle 12"/>
          <p:cNvSpPr/>
          <p:nvPr/>
        </p:nvSpPr>
        <p:spPr>
          <a:xfrm>
            <a:off x="10074730" y="2043642"/>
            <a:ext cx="2117269" cy="600164"/>
          </a:xfrm>
          <a:prstGeom prst="rect">
            <a:avLst/>
          </a:prstGeom>
        </p:spPr>
        <p:txBody>
          <a:bodyPr wrap="square">
            <a:spAutoFit/>
          </a:bodyPr>
          <a:lstStyle/>
          <a:p>
            <a:pPr algn="ctr"/>
            <a:r>
              <a:rPr lang="en-US" sz="1100" dirty="0">
                <a:solidFill>
                  <a:schemeClr val="bg1"/>
                </a:solidFill>
                <a:latin typeface="+mj-lt"/>
              </a:rPr>
              <a:t>Architect:</a:t>
            </a:r>
            <a:br>
              <a:rPr lang="en-US" sz="1100" dirty="0">
                <a:solidFill>
                  <a:schemeClr val="bg1"/>
                </a:solidFill>
                <a:latin typeface="+mj-lt"/>
              </a:rPr>
            </a:br>
            <a:r>
              <a:rPr lang="en-US" sz="1100" dirty="0">
                <a:solidFill>
                  <a:schemeClr val="bg1"/>
                </a:solidFill>
              </a:rPr>
              <a:t>Carlton Hart </a:t>
            </a:r>
            <a:r>
              <a:rPr lang="en-US" sz="1100" dirty="0" smtClean="0">
                <a:solidFill>
                  <a:schemeClr val="bg1"/>
                </a:solidFill>
              </a:rPr>
              <a:t/>
            </a:r>
            <a:br>
              <a:rPr lang="en-US" sz="1100" dirty="0" smtClean="0">
                <a:solidFill>
                  <a:schemeClr val="bg1"/>
                </a:solidFill>
              </a:rPr>
            </a:br>
            <a:r>
              <a:rPr lang="en-US" sz="1100" dirty="0" smtClean="0">
                <a:solidFill>
                  <a:schemeClr val="bg1"/>
                </a:solidFill>
              </a:rPr>
              <a:t>Architecture</a:t>
            </a:r>
            <a:endParaRPr lang="en-US" sz="1100" dirty="0">
              <a:solidFill>
                <a:schemeClr val="bg1"/>
              </a:solidFill>
            </a:endParaRPr>
          </a:p>
        </p:txBody>
      </p:sp>
      <p:sp>
        <p:nvSpPr>
          <p:cNvPr id="14" name="Rectangle 13"/>
          <p:cNvSpPr/>
          <p:nvPr/>
        </p:nvSpPr>
        <p:spPr>
          <a:xfrm>
            <a:off x="10058400" y="2701440"/>
            <a:ext cx="2117269" cy="430887"/>
          </a:xfrm>
          <a:prstGeom prst="rect">
            <a:avLst/>
          </a:prstGeom>
        </p:spPr>
        <p:txBody>
          <a:bodyPr wrap="square">
            <a:spAutoFit/>
          </a:bodyPr>
          <a:lstStyle/>
          <a:p>
            <a:pPr algn="ctr"/>
            <a:r>
              <a:rPr lang="en-US" sz="1100" dirty="0">
                <a:solidFill>
                  <a:schemeClr val="bg1"/>
                </a:solidFill>
                <a:latin typeface="+mj-lt"/>
              </a:rPr>
              <a:t>Contractor:</a:t>
            </a:r>
            <a:br>
              <a:rPr lang="en-US" sz="1100" dirty="0">
                <a:solidFill>
                  <a:schemeClr val="bg1"/>
                </a:solidFill>
                <a:latin typeface="+mj-lt"/>
              </a:rPr>
            </a:br>
            <a:r>
              <a:rPr lang="en-US" sz="1100" dirty="0" err="1">
                <a:solidFill>
                  <a:schemeClr val="bg1"/>
                </a:solidFill>
              </a:rPr>
              <a:t>Opp</a:t>
            </a:r>
            <a:r>
              <a:rPr lang="en-US" sz="1100" dirty="0">
                <a:solidFill>
                  <a:schemeClr val="bg1"/>
                </a:solidFill>
              </a:rPr>
              <a:t> &amp; </a:t>
            </a:r>
            <a:r>
              <a:rPr lang="en-US" sz="1100" dirty="0" err="1" smtClean="0">
                <a:solidFill>
                  <a:schemeClr val="bg1"/>
                </a:solidFill>
              </a:rPr>
              <a:t>Seibold</a:t>
            </a:r>
            <a:endParaRPr lang="en-US" sz="1100" dirty="0">
              <a:solidFill>
                <a:schemeClr val="bg1"/>
              </a:solidFill>
            </a:endParaRPr>
          </a:p>
        </p:txBody>
      </p:sp>
    </p:spTree>
    <p:extLst>
      <p:ext uri="{BB962C8B-B14F-4D97-AF65-F5344CB8AC3E}">
        <p14:creationId xmlns:p14="http://schemas.microsoft.com/office/powerpoint/2010/main" val="1458371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11324"/>
          <a:stretch/>
        </p:blipFill>
        <p:spPr>
          <a:xfrm>
            <a:off x="5532582" y="923828"/>
            <a:ext cx="6554790" cy="5677864"/>
          </a:xfr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98"/>
          <a:stretch/>
        </p:blipFill>
        <p:spPr>
          <a:xfrm>
            <a:off x="133891" y="1828800"/>
            <a:ext cx="5258564" cy="3384223"/>
          </a:xfrm>
          <a:prstGeom prst="rect">
            <a:avLst/>
          </a:prstGeom>
        </p:spPr>
      </p:pic>
    </p:spTree>
    <p:extLst>
      <p:ext uri="{BB962C8B-B14F-4D97-AF65-F5344CB8AC3E}">
        <p14:creationId xmlns:p14="http://schemas.microsoft.com/office/powerpoint/2010/main" val="140732768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428" y="0"/>
            <a:ext cx="9144000" cy="6858000"/>
          </a:xfrm>
          <a:prstGeom prst="rect">
            <a:avLst/>
          </a:prstGeom>
        </p:spPr>
      </p:pic>
      <p:grpSp>
        <p:nvGrpSpPr>
          <p:cNvPr id="11" name="Group 10"/>
          <p:cNvGrpSpPr/>
          <p:nvPr/>
        </p:nvGrpSpPr>
        <p:grpSpPr>
          <a:xfrm>
            <a:off x="9644743" y="-391886"/>
            <a:ext cx="2569028" cy="7347857"/>
            <a:chOff x="9644743" y="-391886"/>
            <a:chExt cx="2569028" cy="7347857"/>
          </a:xfrm>
        </p:grpSpPr>
        <p:sp>
          <p:nvSpPr>
            <p:cNvPr id="12" name="Freeform 11"/>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Rectangle 12"/>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7"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Walla Walla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County </a:t>
            </a:r>
            <a:r>
              <a:rPr lang="en-US" sz="1600" dirty="0">
                <a:solidFill>
                  <a:schemeClr val="bg1"/>
                </a:solidFill>
                <a:latin typeface="+mn-lt"/>
              </a:rPr>
              <a:t/>
            </a:r>
            <a:br>
              <a:rPr lang="en-US" sz="1600" dirty="0">
                <a:solidFill>
                  <a:schemeClr val="bg1"/>
                </a:solidFill>
                <a:latin typeface="+mn-lt"/>
              </a:rPr>
            </a:br>
            <a:r>
              <a:rPr lang="en-US" sz="1600" dirty="0">
                <a:solidFill>
                  <a:schemeClr val="bg1"/>
                </a:solidFill>
                <a:latin typeface="+mn-lt"/>
              </a:rPr>
              <a:t>Legislative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Building</a:t>
            </a:r>
            <a:endParaRPr lang="en-US" sz="1600" dirty="0">
              <a:solidFill>
                <a:schemeClr val="bg1"/>
              </a:solidFill>
              <a:latin typeface="+mn-lt"/>
            </a:endParaRPr>
          </a:p>
        </p:txBody>
      </p:sp>
      <p:sp>
        <p:nvSpPr>
          <p:cNvPr id="25" name="Subtitle 4"/>
          <p:cNvSpPr txBox="1">
            <a:spLocks/>
          </p:cNvSpPr>
          <p:nvPr/>
        </p:nvSpPr>
        <p:spPr>
          <a:xfrm>
            <a:off x="10096500" y="1438048"/>
            <a:ext cx="2095500" cy="4058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dirty="0">
                <a:solidFill>
                  <a:schemeClr val="bg1"/>
                </a:solidFill>
                <a:latin typeface="+mj-lt"/>
              </a:rPr>
              <a:t>Owner:</a:t>
            </a:r>
            <a:br>
              <a:rPr lang="en-US" sz="1000" dirty="0">
                <a:solidFill>
                  <a:schemeClr val="bg1"/>
                </a:solidFill>
                <a:latin typeface="+mj-lt"/>
              </a:rPr>
            </a:br>
            <a:r>
              <a:rPr lang="en-US" sz="1000" dirty="0">
                <a:solidFill>
                  <a:schemeClr val="bg1"/>
                </a:solidFill>
              </a:rPr>
              <a:t>Walla Walla </a:t>
            </a:r>
            <a:r>
              <a:rPr lang="en-US" sz="1000" dirty="0" smtClean="0">
                <a:solidFill>
                  <a:schemeClr val="bg1"/>
                </a:solidFill>
              </a:rPr>
              <a:t>County</a:t>
            </a:r>
            <a:endParaRPr lang="en-US" sz="1000" dirty="0">
              <a:solidFill>
                <a:schemeClr val="bg1"/>
              </a:solidFill>
            </a:endParaRPr>
          </a:p>
        </p:txBody>
      </p:sp>
      <p:sp>
        <p:nvSpPr>
          <p:cNvPr id="26" name="Rectangle 25"/>
          <p:cNvSpPr/>
          <p:nvPr/>
        </p:nvSpPr>
        <p:spPr>
          <a:xfrm>
            <a:off x="10096500" y="1834950"/>
            <a:ext cx="2117271" cy="400110"/>
          </a:xfrm>
          <a:prstGeom prst="rect">
            <a:avLst/>
          </a:prstGeom>
        </p:spPr>
        <p:txBody>
          <a:bodyPr wrap="square">
            <a:spAutoFit/>
          </a:bodyPr>
          <a:lstStyle/>
          <a:p>
            <a:pPr algn="ctr"/>
            <a:r>
              <a:rPr lang="en-US" sz="1000" dirty="0">
                <a:solidFill>
                  <a:schemeClr val="bg1"/>
                </a:solidFill>
                <a:latin typeface="+mj-lt"/>
              </a:rPr>
              <a:t>Architect:</a:t>
            </a:r>
            <a:br>
              <a:rPr lang="en-US" sz="1000" dirty="0">
                <a:solidFill>
                  <a:schemeClr val="bg1"/>
                </a:solidFill>
                <a:latin typeface="+mj-lt"/>
              </a:rPr>
            </a:br>
            <a:r>
              <a:rPr lang="en-US" sz="1000" dirty="0">
                <a:solidFill>
                  <a:schemeClr val="bg1"/>
                </a:solidFill>
              </a:rPr>
              <a:t>Buffalo Design</a:t>
            </a:r>
          </a:p>
        </p:txBody>
      </p:sp>
      <p:sp>
        <p:nvSpPr>
          <p:cNvPr id="29" name="Rectangle 28"/>
          <p:cNvSpPr/>
          <p:nvPr/>
        </p:nvSpPr>
        <p:spPr>
          <a:xfrm>
            <a:off x="10062714" y="2226090"/>
            <a:ext cx="2129285" cy="400110"/>
          </a:xfrm>
          <a:prstGeom prst="rect">
            <a:avLst/>
          </a:prstGeom>
        </p:spPr>
        <p:txBody>
          <a:bodyPr wrap="square">
            <a:spAutoFit/>
          </a:bodyPr>
          <a:lstStyle/>
          <a:p>
            <a:pPr algn="ctr"/>
            <a:r>
              <a:rPr lang="en-US" sz="1000" dirty="0">
                <a:solidFill>
                  <a:schemeClr val="bg1"/>
                </a:solidFill>
                <a:latin typeface="+mj-lt"/>
              </a:rPr>
              <a:t>Contractor:</a:t>
            </a:r>
            <a:br>
              <a:rPr lang="en-US" sz="1000" dirty="0">
                <a:solidFill>
                  <a:schemeClr val="bg1"/>
                </a:solidFill>
                <a:latin typeface="+mj-lt"/>
              </a:rPr>
            </a:br>
            <a:r>
              <a:rPr lang="en-US" sz="1000" dirty="0" err="1">
                <a:solidFill>
                  <a:schemeClr val="bg1"/>
                </a:solidFill>
              </a:rPr>
              <a:t>Opp</a:t>
            </a:r>
            <a:r>
              <a:rPr lang="en-US" sz="1000" dirty="0">
                <a:solidFill>
                  <a:schemeClr val="bg1"/>
                </a:solidFill>
              </a:rPr>
              <a:t> &amp; </a:t>
            </a:r>
            <a:r>
              <a:rPr lang="en-US" sz="1000" dirty="0" err="1" smtClean="0">
                <a:solidFill>
                  <a:schemeClr val="bg1"/>
                </a:solidFill>
              </a:rPr>
              <a:t>Seibold</a:t>
            </a:r>
            <a:endParaRPr lang="en-US" sz="1000" dirty="0">
              <a:solidFill>
                <a:schemeClr val="bg1"/>
              </a:solidFill>
            </a:endParaRPr>
          </a:p>
        </p:txBody>
      </p:sp>
      <p:sp>
        <p:nvSpPr>
          <p:cNvPr id="37" name="Rectangle 36"/>
          <p:cNvSpPr/>
          <p:nvPr/>
        </p:nvSpPr>
        <p:spPr>
          <a:xfrm>
            <a:off x="10062714" y="2617229"/>
            <a:ext cx="2129285" cy="400110"/>
          </a:xfrm>
          <a:prstGeom prst="rect">
            <a:avLst/>
          </a:prstGeom>
        </p:spPr>
        <p:txBody>
          <a:bodyPr wrap="square">
            <a:spAutoFit/>
          </a:bodyPr>
          <a:lstStyle/>
          <a:p>
            <a:pPr algn="ctr"/>
            <a:r>
              <a:rPr lang="en-US" sz="1000" dirty="0">
                <a:solidFill>
                  <a:schemeClr val="bg1"/>
                </a:solidFill>
                <a:latin typeface="+mj-lt"/>
              </a:rPr>
              <a:t>Project Manager:</a:t>
            </a:r>
            <a:br>
              <a:rPr lang="en-US" sz="1000" dirty="0">
                <a:solidFill>
                  <a:schemeClr val="bg1"/>
                </a:solidFill>
                <a:latin typeface="+mj-lt"/>
              </a:rPr>
            </a:br>
            <a:r>
              <a:rPr lang="en-US" sz="1000" dirty="0">
                <a:solidFill>
                  <a:schemeClr val="bg1"/>
                </a:solidFill>
              </a:rPr>
              <a:t>Rob Robinson</a:t>
            </a:r>
          </a:p>
        </p:txBody>
      </p:sp>
    </p:spTree>
    <p:extLst>
      <p:ext uri="{BB962C8B-B14F-4D97-AF65-F5344CB8AC3E}">
        <p14:creationId xmlns:p14="http://schemas.microsoft.com/office/powerpoint/2010/main" val="307564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7664" y="1468581"/>
            <a:ext cx="11996026" cy="3934691"/>
            <a:chOff x="97664" y="1551709"/>
            <a:chExt cx="11047302" cy="362351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5206" y="1551709"/>
              <a:ext cx="5449760" cy="362351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64" y="1551709"/>
              <a:ext cx="5449760" cy="3623510"/>
            </a:xfrm>
            <a:prstGeom prst="rect">
              <a:avLst/>
            </a:prstGeom>
          </p:spPr>
        </p:pic>
      </p:grpSp>
    </p:spTree>
    <p:extLst>
      <p:ext uri="{BB962C8B-B14F-4D97-AF65-F5344CB8AC3E}">
        <p14:creationId xmlns:p14="http://schemas.microsoft.com/office/powerpoint/2010/main" val="313786245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9" y="1"/>
            <a:ext cx="10314433" cy="6858000"/>
          </a:xfrm>
          <a:prstGeom prst="rect">
            <a:avLst/>
          </a:prstGeom>
        </p:spPr>
      </p:pic>
    </p:spTree>
    <p:extLst>
      <p:ext uri="{BB962C8B-B14F-4D97-AF65-F5344CB8AC3E}">
        <p14:creationId xmlns:p14="http://schemas.microsoft.com/office/powerpoint/2010/main" val="388841272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301" y="-1"/>
            <a:ext cx="9144002" cy="6858001"/>
          </a:xfrm>
          <a:prstGeom prst="rect">
            <a:avLst/>
          </a:prstGeom>
        </p:spPr>
      </p:pic>
    </p:spTree>
    <p:extLst>
      <p:ext uri="{BB962C8B-B14F-4D97-AF65-F5344CB8AC3E}">
        <p14:creationId xmlns:p14="http://schemas.microsoft.com/office/powerpoint/2010/main" val="372230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56565"/>
            <a:ext cx="10043160" cy="6914565"/>
          </a:xfrm>
          <a:prstGeom prst="rect">
            <a:avLst/>
          </a:prstGeom>
          <a:noFill/>
          <a:ln>
            <a:noFill/>
          </a:ln>
        </p:spPr>
      </p:pic>
      <p:grpSp>
        <p:nvGrpSpPr>
          <p:cNvPr id="15" name="Group 14"/>
          <p:cNvGrpSpPr/>
          <p:nvPr/>
        </p:nvGrpSpPr>
        <p:grpSpPr>
          <a:xfrm>
            <a:off x="9644743" y="-391886"/>
            <a:ext cx="2569028" cy="7347857"/>
            <a:chOff x="9644743" y="-391886"/>
            <a:chExt cx="2569028" cy="7347857"/>
          </a:xfrm>
        </p:grpSpPr>
        <p:sp>
          <p:nvSpPr>
            <p:cNvPr id="16" name="Freeform 15"/>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 name="Rectangle 16"/>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8" name="Title 3"/>
          <p:cNvSpPr txBox="1">
            <a:spLocks/>
          </p:cNvSpPr>
          <p:nvPr/>
        </p:nvSpPr>
        <p:spPr>
          <a:xfrm>
            <a:off x="10043161" y="0"/>
            <a:ext cx="217061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Bygone </a:t>
            </a:r>
            <a:br>
              <a:rPr lang="en-US" sz="1600" dirty="0">
                <a:solidFill>
                  <a:schemeClr val="bg1"/>
                </a:solidFill>
                <a:latin typeface="+mn-lt"/>
              </a:rPr>
            </a:br>
            <a:r>
              <a:rPr lang="en-US" sz="1600" dirty="0">
                <a:solidFill>
                  <a:schemeClr val="bg1"/>
                </a:solidFill>
                <a:latin typeface="+mn-lt"/>
              </a:rPr>
              <a:t>Walla Walla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Project</a:t>
            </a:r>
            <a:endParaRPr lang="en-US" sz="1600" dirty="0">
              <a:solidFill>
                <a:schemeClr val="bg1"/>
              </a:solidFill>
              <a:latin typeface="+mn-lt"/>
            </a:endParaRPr>
          </a:p>
        </p:txBody>
      </p:sp>
      <p:sp>
        <p:nvSpPr>
          <p:cNvPr id="19" name="Subtitle 4"/>
          <p:cNvSpPr txBox="1">
            <a:spLocks/>
          </p:cNvSpPr>
          <p:nvPr/>
        </p:nvSpPr>
        <p:spPr>
          <a:xfrm>
            <a:off x="10058400" y="273478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Joe </a:t>
            </a:r>
            <a:r>
              <a:rPr lang="en-US" sz="1100" dirty="0" smtClean="0">
                <a:solidFill>
                  <a:schemeClr val="bg1"/>
                </a:solidFill>
                <a:latin typeface="+mj-lt"/>
              </a:rPr>
              <a:t>Drazan</a:t>
            </a:r>
            <a:br>
              <a:rPr lang="en-US" sz="1100" dirty="0" smtClean="0">
                <a:solidFill>
                  <a:schemeClr val="bg1"/>
                </a:solidFill>
                <a:latin typeface="+mj-lt"/>
              </a:rPr>
            </a:br>
            <a:r>
              <a:rPr lang="en-US" sz="1100" dirty="0" smtClean="0">
                <a:solidFill>
                  <a:schemeClr val="bg1"/>
                </a:solidFill>
                <a:latin typeface="+mj-lt"/>
              </a:rPr>
              <a:t>Curator</a:t>
            </a:r>
            <a:endParaRPr lang="en-US" sz="1100" dirty="0">
              <a:solidFill>
                <a:schemeClr val="bg1"/>
              </a:solidFill>
              <a:latin typeface="+mj-lt"/>
            </a:endParaRPr>
          </a:p>
          <a:p>
            <a:endParaRPr lang="en-US" sz="1100" dirty="0">
              <a:solidFill>
                <a:schemeClr val="bg1"/>
              </a:solidFill>
              <a:latin typeface="+mj-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3028" y="1725386"/>
            <a:ext cx="884343" cy="925285"/>
          </a:xfrm>
          <a:prstGeom prst="ellipse">
            <a:avLst/>
          </a:prstGeom>
          <a:ln w="28575" cap="rnd">
            <a:solidFill>
              <a:schemeClr val="bg1"/>
            </a:solidFill>
          </a:ln>
          <a:effectLst/>
        </p:spPr>
      </p:pic>
    </p:spTree>
    <p:extLst>
      <p:ext uri="{BB962C8B-B14F-4D97-AF65-F5344CB8AC3E}">
        <p14:creationId xmlns:p14="http://schemas.microsoft.com/office/powerpoint/2010/main" val="157833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224" y="0"/>
            <a:ext cx="8979175" cy="6890436"/>
          </a:xfrm>
          <a:prstGeom prst="rect">
            <a:avLst/>
          </a:prstGeom>
          <a:noFill/>
          <a:ln>
            <a:noFill/>
          </a:ln>
        </p:spPr>
      </p:pic>
    </p:spTree>
    <p:extLst>
      <p:ext uri="{BB962C8B-B14F-4D97-AF65-F5344CB8AC3E}">
        <p14:creationId xmlns:p14="http://schemas.microsoft.com/office/powerpoint/2010/main" val="42326539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397" y="-1"/>
            <a:ext cx="8841593" cy="6858001"/>
          </a:xfrm>
          <a:prstGeom prst="rect">
            <a:avLst/>
          </a:prstGeom>
          <a:noFill/>
          <a:ln>
            <a:noFill/>
          </a:ln>
        </p:spPr>
      </p:pic>
    </p:spTree>
    <p:extLst>
      <p:ext uri="{BB962C8B-B14F-4D97-AF65-F5344CB8AC3E}">
        <p14:creationId xmlns:p14="http://schemas.microsoft.com/office/powerpoint/2010/main" val="220162243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299" y="0"/>
            <a:ext cx="8321599" cy="6858000"/>
          </a:xfrm>
          <a:prstGeom prst="rect">
            <a:avLst/>
          </a:prstGeom>
        </p:spPr>
      </p:pic>
    </p:spTree>
    <p:extLst>
      <p:ext uri="{BB962C8B-B14F-4D97-AF65-F5344CB8AC3E}">
        <p14:creationId xmlns:p14="http://schemas.microsoft.com/office/powerpoint/2010/main" val="57655126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73025"/>
            <a:ext cx="7383780" cy="1325563"/>
          </a:xfrm>
        </p:spPr>
        <p:txBody>
          <a:bodyPr/>
          <a:lstStyle/>
          <a:p>
            <a:r>
              <a:rPr lang="en-US" dirty="0" smtClean="0">
                <a:solidFill>
                  <a:schemeClr val="bg1"/>
                </a:solidFill>
              </a:rPr>
              <a:t>About Bygone Walla Walla</a:t>
            </a:r>
            <a:endParaRPr lang="en-US" dirty="0">
              <a:solidFill>
                <a:schemeClr val="bg1"/>
              </a:solidFill>
            </a:endParaRPr>
          </a:p>
        </p:txBody>
      </p:sp>
      <p:sp>
        <p:nvSpPr>
          <p:cNvPr id="3" name="Content Placeholder 2"/>
          <p:cNvSpPr>
            <a:spLocks noGrp="1"/>
          </p:cNvSpPr>
          <p:nvPr>
            <p:ph idx="4294967295"/>
          </p:nvPr>
        </p:nvSpPr>
        <p:spPr>
          <a:xfrm>
            <a:off x="502920" y="1165225"/>
            <a:ext cx="10192789" cy="4686300"/>
          </a:xfrm>
        </p:spPr>
        <p:txBody>
          <a:bodyPr>
            <a:noAutofit/>
          </a:bodyPr>
          <a:lstStyle/>
          <a:p>
            <a:pPr marL="0" lvl="1" indent="0">
              <a:lnSpc>
                <a:spcPct val="120000"/>
              </a:lnSpc>
              <a:spcAft>
                <a:spcPts val="600"/>
              </a:spcAft>
              <a:buNone/>
            </a:pPr>
            <a:r>
              <a:rPr lang="en-US" sz="2000" b="1" dirty="0">
                <a:solidFill>
                  <a:schemeClr val="bg1"/>
                </a:solidFill>
              </a:rPr>
              <a:t>The BYGONE WALLA WALLA Project </a:t>
            </a:r>
            <a:r>
              <a:rPr lang="en-US" sz="2000" dirty="0">
                <a:solidFill>
                  <a:schemeClr val="bg1"/>
                </a:solidFill>
              </a:rPr>
              <a:t>is a local non-profit, non-commercial effort to build and share a visual history of Walla Walla. </a:t>
            </a:r>
          </a:p>
          <a:p>
            <a:pPr marL="0" lvl="1" indent="0">
              <a:lnSpc>
                <a:spcPct val="120000"/>
              </a:lnSpc>
              <a:spcAft>
                <a:spcPts val="600"/>
              </a:spcAft>
              <a:buNone/>
            </a:pPr>
            <a:r>
              <a:rPr lang="en-US" sz="2000" dirty="0">
                <a:solidFill>
                  <a:schemeClr val="bg1"/>
                </a:solidFill>
              </a:rPr>
              <a:t>What began as a retirement project in 2006 now has about 9,000 images in just over 1,000 topical posts on the blog. A new post and photo are added almost every day. The blog has hundreds of followers daily with well over a quarter-million views since its inception.</a:t>
            </a:r>
          </a:p>
          <a:p>
            <a:pPr marL="0" lvl="1" indent="0">
              <a:lnSpc>
                <a:spcPct val="120000"/>
              </a:lnSpc>
              <a:spcAft>
                <a:spcPts val="600"/>
              </a:spcAft>
              <a:buNone/>
            </a:pPr>
            <a:r>
              <a:rPr lang="en-US" sz="2000" dirty="0">
                <a:solidFill>
                  <a:schemeClr val="bg1"/>
                </a:solidFill>
              </a:rPr>
              <a:t>Bygone Walla Walla is a noncommercial effort to build a visual history of photos, maps, vintage ads, sketches, postcards and assorted memorabilia — just about anything that shows “the way it used to be around these parts.”</a:t>
            </a:r>
          </a:p>
          <a:p>
            <a:pPr marL="0" lvl="1" indent="0">
              <a:lnSpc>
                <a:spcPct val="120000"/>
              </a:lnSpc>
              <a:spcAft>
                <a:spcPts val="600"/>
              </a:spcAft>
              <a:buNone/>
            </a:pPr>
            <a:r>
              <a:rPr lang="en-US" sz="2000" dirty="0">
                <a:solidFill>
                  <a:schemeClr val="bg1"/>
                </a:solidFill>
              </a:rPr>
              <a:t>WANTED! If you have old snapshots (pre-1990) of Walla Walla area places and events that you would like to share in this project, please contact Joe to get them scanned in: skippycat3@charter.net </a:t>
            </a:r>
          </a:p>
          <a:p>
            <a:pPr marL="0" lvl="1" indent="0">
              <a:lnSpc>
                <a:spcPct val="120000"/>
              </a:lnSpc>
              <a:spcAft>
                <a:spcPts val="600"/>
              </a:spcAft>
              <a:buNone/>
            </a:pPr>
            <a:r>
              <a:rPr lang="en-US" sz="2800" b="1" u="sng" dirty="0">
                <a:solidFill>
                  <a:schemeClr val="bg1"/>
                </a:solidFill>
              </a:rPr>
              <a:t>http://wallawalladrazanphotos.blogspot.com</a:t>
            </a:r>
          </a:p>
          <a:p>
            <a:pPr marL="0" lvl="1" indent="0">
              <a:lnSpc>
                <a:spcPct val="120000"/>
              </a:lnSpc>
              <a:buNone/>
            </a:pPr>
            <a:endParaRPr lang="en-US" sz="2000" dirty="0">
              <a:solidFill>
                <a:schemeClr val="bg1"/>
              </a:solidFill>
            </a:endParaRPr>
          </a:p>
        </p:txBody>
      </p:sp>
      <p:sp>
        <p:nvSpPr>
          <p:cNvPr id="6" name="Freeform 5"/>
          <p:cNvSpPr/>
          <p:nvPr/>
        </p:nvSpPr>
        <p:spPr>
          <a:xfrm>
            <a:off x="10695709" y="-110836"/>
            <a:ext cx="1496291" cy="7139709"/>
          </a:xfrm>
          <a:custGeom>
            <a:avLst/>
            <a:gdLst>
              <a:gd name="connsiteX0" fmla="*/ 0 w 1496291"/>
              <a:gd name="connsiteY0" fmla="*/ 0 h 7139709"/>
              <a:gd name="connsiteX1" fmla="*/ 1496291 w 1496291"/>
              <a:gd name="connsiteY1" fmla="*/ 0 h 7139709"/>
              <a:gd name="connsiteX2" fmla="*/ 1496291 w 1496291"/>
              <a:gd name="connsiteY2" fmla="*/ 7139709 h 7139709"/>
              <a:gd name="connsiteX3" fmla="*/ 1385454 w 1496291"/>
              <a:gd name="connsiteY3" fmla="*/ 7139709 h 7139709"/>
              <a:gd name="connsiteX4" fmla="*/ 0 w 1496291"/>
              <a:gd name="connsiteY4" fmla="*/ 0 h 713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291" h="7139709">
                <a:moveTo>
                  <a:pt x="0" y="0"/>
                </a:moveTo>
                <a:lnTo>
                  <a:pt x="1496291" y="0"/>
                </a:lnTo>
                <a:lnTo>
                  <a:pt x="1496291" y="7139709"/>
                </a:lnTo>
                <a:lnTo>
                  <a:pt x="1385454" y="7139709"/>
                </a:lnTo>
                <a:lnTo>
                  <a:pt x="0" y="0"/>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8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150"/>
          <a:stretch/>
        </p:blipFill>
        <p:spPr>
          <a:xfrm>
            <a:off x="0" y="0"/>
            <a:ext cx="10096500" cy="6863354"/>
          </a:xfrm>
          <a:prstGeom prst="rect">
            <a:avLst/>
          </a:prstGeom>
          <a:noFill/>
          <a:ln>
            <a:noFill/>
          </a:ln>
        </p:spPr>
      </p:pic>
      <p:grpSp>
        <p:nvGrpSpPr>
          <p:cNvPr id="8" name="Group 7"/>
          <p:cNvGrpSpPr/>
          <p:nvPr/>
        </p:nvGrpSpPr>
        <p:grpSpPr>
          <a:xfrm>
            <a:off x="9644743" y="-391886"/>
            <a:ext cx="2569028" cy="7347857"/>
            <a:chOff x="9644743" y="-391886"/>
            <a:chExt cx="2569028" cy="7347857"/>
          </a:xfrm>
        </p:grpSpPr>
        <p:sp>
          <p:nvSpPr>
            <p:cNvPr id="13" name="Freeform 12"/>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5" name="Rectangle 14"/>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6" name="Title 3"/>
          <p:cNvSpPr txBox="1">
            <a:spLocks/>
          </p:cNvSpPr>
          <p:nvPr/>
        </p:nvSpPr>
        <p:spPr>
          <a:xfrm>
            <a:off x="10043161" y="0"/>
            <a:ext cx="217061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WW-FREE,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Community </a:t>
            </a:r>
            <a:r>
              <a:rPr lang="en-US" sz="1600" dirty="0">
                <a:solidFill>
                  <a:schemeClr val="bg1"/>
                </a:solidFill>
                <a:latin typeface="+mn-lt"/>
              </a:rPr>
              <a:t/>
            </a:r>
            <a:br>
              <a:rPr lang="en-US" sz="1600" dirty="0">
                <a:solidFill>
                  <a:schemeClr val="bg1"/>
                </a:solidFill>
                <a:latin typeface="+mn-lt"/>
              </a:rPr>
            </a:br>
            <a:r>
              <a:rPr lang="en-US" sz="1600" dirty="0">
                <a:solidFill>
                  <a:schemeClr val="bg1"/>
                </a:solidFill>
                <a:latin typeface="+mn-lt"/>
              </a:rPr>
              <a:t>Solar</a:t>
            </a:r>
          </a:p>
        </p:txBody>
      </p:sp>
      <p:sp>
        <p:nvSpPr>
          <p:cNvPr id="17" name="Subtitle 4"/>
          <p:cNvSpPr txBox="1">
            <a:spLocks/>
          </p:cNvSpPr>
          <p:nvPr/>
        </p:nvSpPr>
        <p:spPr>
          <a:xfrm>
            <a:off x="10096500" y="2734787"/>
            <a:ext cx="20955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Frederic </a:t>
            </a:r>
            <a:r>
              <a:rPr lang="en-US" sz="1100" dirty="0" err="1">
                <a:solidFill>
                  <a:schemeClr val="bg1"/>
                </a:solidFill>
                <a:latin typeface="+mj-lt"/>
              </a:rPr>
              <a:t>Liebrand</a:t>
            </a:r>
            <a:r>
              <a:rPr lang="en-US" sz="1100" dirty="0">
                <a:solidFill>
                  <a:schemeClr val="bg1"/>
                </a:solidFill>
                <a:latin typeface="+mj-lt"/>
              </a:rPr>
              <a:t/>
            </a:r>
            <a:br>
              <a:rPr lang="en-US" sz="1100" dirty="0">
                <a:solidFill>
                  <a:schemeClr val="bg1"/>
                </a:solidFill>
                <a:latin typeface="+mj-lt"/>
              </a:rPr>
            </a:br>
            <a:r>
              <a:rPr lang="en-US" sz="1100" dirty="0">
                <a:solidFill>
                  <a:schemeClr val="bg1"/>
                </a:solidFill>
                <a:latin typeface="+mj-lt"/>
              </a:rPr>
              <a:t>Director</a:t>
            </a:r>
          </a:p>
          <a:p>
            <a:endParaRPr lang="en-US" sz="1100" dirty="0">
              <a:solidFill>
                <a:schemeClr val="bg1"/>
              </a:solidFill>
              <a:latin typeface="+mj-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690405" y="1725386"/>
            <a:ext cx="907689" cy="925285"/>
          </a:xfrm>
          <a:prstGeom prst="ellipse">
            <a:avLst/>
          </a:prstGeom>
          <a:ln w="28575" cap="rnd">
            <a:solidFill>
              <a:schemeClr val="bg1"/>
            </a:solidFill>
          </a:ln>
          <a:effectLst/>
        </p:spPr>
      </p:pic>
    </p:spTree>
    <p:extLst>
      <p:ext uri="{BB962C8B-B14F-4D97-AF65-F5344CB8AC3E}">
        <p14:creationId xmlns:p14="http://schemas.microsoft.com/office/powerpoint/2010/main" val="3887032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74390373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478280" y="0"/>
            <a:ext cx="9098280" cy="6823001"/>
          </a:xfrm>
        </p:spPr>
      </p:pic>
    </p:spTree>
    <p:extLst>
      <p:ext uri="{BB962C8B-B14F-4D97-AF65-F5344CB8AC3E}">
        <p14:creationId xmlns:p14="http://schemas.microsoft.com/office/powerpoint/2010/main" val="104130865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637104" cy="7108371"/>
          </a:xfrm>
          <a:prstGeom prst="rect">
            <a:avLst/>
          </a:prstGeom>
        </p:spPr>
      </p:pic>
    </p:spTree>
    <p:extLst>
      <p:ext uri="{BB962C8B-B14F-4D97-AF65-F5344CB8AC3E}">
        <p14:creationId xmlns:p14="http://schemas.microsoft.com/office/powerpoint/2010/main" val="424999056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90" y="-110837"/>
            <a:ext cx="12352390" cy="6948219"/>
          </a:xfrm>
          <a:prstGeom prst="rect">
            <a:avLst/>
          </a:prstGeom>
        </p:spPr>
      </p:pic>
    </p:spTree>
    <p:extLst>
      <p:ext uri="{BB962C8B-B14F-4D97-AF65-F5344CB8AC3E}">
        <p14:creationId xmlns:p14="http://schemas.microsoft.com/office/powerpoint/2010/main" val="250697943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4840" y="73025"/>
            <a:ext cx="7261860" cy="1325563"/>
          </a:xfrm>
        </p:spPr>
        <p:txBody>
          <a:bodyPr/>
          <a:lstStyle/>
          <a:p>
            <a:r>
              <a:rPr lang="en-US" dirty="0">
                <a:solidFill>
                  <a:schemeClr val="bg1"/>
                </a:solidFill>
              </a:rPr>
              <a:t>About </a:t>
            </a:r>
            <a:r>
              <a:rPr lang="en-US" dirty="0" smtClean="0">
                <a:solidFill>
                  <a:schemeClr val="bg1"/>
                </a:solidFill>
              </a:rPr>
              <a:t>WW-FREE</a:t>
            </a:r>
            <a:endParaRPr lang="en-US" dirty="0">
              <a:solidFill>
                <a:schemeClr val="bg1"/>
              </a:solidFill>
            </a:endParaRPr>
          </a:p>
        </p:txBody>
      </p:sp>
      <p:sp>
        <p:nvSpPr>
          <p:cNvPr id="3" name="Content Placeholder 2"/>
          <p:cNvSpPr>
            <a:spLocks noGrp="1"/>
          </p:cNvSpPr>
          <p:nvPr>
            <p:ph idx="4294967295"/>
          </p:nvPr>
        </p:nvSpPr>
        <p:spPr>
          <a:xfrm>
            <a:off x="624840" y="1165225"/>
            <a:ext cx="10070869" cy="4686300"/>
          </a:xfrm>
        </p:spPr>
        <p:txBody>
          <a:bodyPr>
            <a:noAutofit/>
          </a:bodyPr>
          <a:lstStyle/>
          <a:p>
            <a:pPr marL="0" indent="0">
              <a:lnSpc>
                <a:spcPct val="100000"/>
              </a:lnSpc>
              <a:spcAft>
                <a:spcPts val="300"/>
              </a:spcAft>
              <a:buNone/>
            </a:pPr>
            <a:r>
              <a:rPr lang="en-US" sz="1600" b="1" dirty="0">
                <a:solidFill>
                  <a:schemeClr val="bg1"/>
                </a:solidFill>
              </a:rPr>
              <a:t>WW-FREE</a:t>
            </a:r>
            <a:r>
              <a:rPr lang="en-US" sz="1600" dirty="0">
                <a:solidFill>
                  <a:schemeClr val="bg1"/>
                </a:solidFill>
              </a:rPr>
              <a:t> is a Washington state non-profit organization that administrates community solar projects. Community solar projects are privately owned renewable energy systems placed on local government property that qualify for increased monetary production incentives from the state of Washington. WW-FREE charges no fees for our work. Our officers take no compensation and have volunteered their efforts. Our goals </a:t>
            </a:r>
            <a:r>
              <a:rPr lang="en-US" sz="1600" dirty="0" smtClean="0">
                <a:solidFill>
                  <a:schemeClr val="bg1"/>
                </a:solidFill>
              </a:rPr>
              <a:t>are:</a:t>
            </a:r>
          </a:p>
          <a:p>
            <a:pPr marL="457200" indent="-457200">
              <a:lnSpc>
                <a:spcPct val="100000"/>
              </a:lnSpc>
              <a:spcAft>
                <a:spcPts val="300"/>
              </a:spcAft>
              <a:buFont typeface="+mj-lt"/>
              <a:buAutoNum type="arabicPeriod"/>
            </a:pPr>
            <a:r>
              <a:rPr lang="en-US" sz="1600" dirty="0" smtClean="0">
                <a:solidFill>
                  <a:schemeClr val="bg1"/>
                </a:solidFill>
              </a:rPr>
              <a:t>To </a:t>
            </a:r>
            <a:r>
              <a:rPr lang="en-US" sz="1600" dirty="0">
                <a:solidFill>
                  <a:schemeClr val="bg1"/>
                </a:solidFill>
              </a:rPr>
              <a:t>raise environmental efficiency in public buildings which lowers the cost for our local municipalities to operate (your tax bill</a:t>
            </a:r>
            <a:r>
              <a:rPr lang="en-US" sz="1600" dirty="0" smtClean="0">
                <a:solidFill>
                  <a:schemeClr val="bg1"/>
                </a:solidFill>
              </a:rPr>
              <a:t>);</a:t>
            </a:r>
          </a:p>
          <a:p>
            <a:pPr marL="457200" indent="-457200">
              <a:lnSpc>
                <a:spcPct val="100000"/>
              </a:lnSpc>
              <a:spcAft>
                <a:spcPts val="300"/>
              </a:spcAft>
              <a:buFont typeface="+mj-lt"/>
              <a:buAutoNum type="arabicPeriod"/>
            </a:pPr>
            <a:r>
              <a:rPr lang="en-US" sz="1600" dirty="0" smtClean="0">
                <a:solidFill>
                  <a:schemeClr val="bg1"/>
                </a:solidFill>
              </a:rPr>
              <a:t>To </a:t>
            </a:r>
            <a:r>
              <a:rPr lang="en-US" sz="1600" dirty="0">
                <a:solidFill>
                  <a:schemeClr val="bg1"/>
                </a:solidFill>
              </a:rPr>
              <a:t>raise money for scholarship endowments dedicated to lowering the cost for local children to go to </a:t>
            </a:r>
            <a:r>
              <a:rPr lang="en-US" sz="1600" dirty="0" smtClean="0">
                <a:solidFill>
                  <a:schemeClr val="bg1"/>
                </a:solidFill>
              </a:rPr>
              <a:t>college;</a:t>
            </a:r>
          </a:p>
          <a:p>
            <a:pPr marL="457200" indent="-457200">
              <a:lnSpc>
                <a:spcPct val="100000"/>
              </a:lnSpc>
              <a:spcAft>
                <a:spcPts val="300"/>
              </a:spcAft>
              <a:buFont typeface="+mj-lt"/>
              <a:buAutoNum type="arabicPeriod"/>
            </a:pPr>
            <a:r>
              <a:rPr lang="en-US" sz="1600" dirty="0" smtClean="0">
                <a:solidFill>
                  <a:schemeClr val="bg1"/>
                </a:solidFill>
              </a:rPr>
              <a:t>To </a:t>
            </a:r>
            <a:r>
              <a:rPr lang="en-US" sz="1600" dirty="0">
                <a:solidFill>
                  <a:schemeClr val="bg1"/>
                </a:solidFill>
              </a:rPr>
              <a:t>enrich our community by investing and keeping money locally that otherwise would flow out of our area; and </a:t>
            </a:r>
            <a:r>
              <a:rPr lang="en-US" sz="1600" dirty="0" smtClean="0">
                <a:solidFill>
                  <a:schemeClr val="bg1"/>
                </a:solidFill>
              </a:rPr>
              <a:t>finally</a:t>
            </a:r>
          </a:p>
          <a:p>
            <a:pPr marL="457200" indent="-457200">
              <a:lnSpc>
                <a:spcPct val="100000"/>
              </a:lnSpc>
              <a:spcAft>
                <a:spcPts val="300"/>
              </a:spcAft>
              <a:buFont typeface="+mj-lt"/>
              <a:buAutoNum type="arabicPeriod"/>
            </a:pPr>
            <a:r>
              <a:rPr lang="en-US" sz="1600" dirty="0" smtClean="0">
                <a:solidFill>
                  <a:schemeClr val="bg1"/>
                </a:solidFill>
              </a:rPr>
              <a:t>To </a:t>
            </a:r>
            <a:r>
              <a:rPr lang="en-US" sz="1600" dirty="0">
                <a:solidFill>
                  <a:schemeClr val="bg1"/>
                </a:solidFill>
              </a:rPr>
              <a:t>foster job training in tomorrow’s energy and building technologies for our children.</a:t>
            </a:r>
          </a:p>
          <a:p>
            <a:pPr marL="0" indent="0">
              <a:lnSpc>
                <a:spcPct val="100000"/>
              </a:lnSpc>
              <a:spcAft>
                <a:spcPts val="300"/>
              </a:spcAft>
              <a:buNone/>
            </a:pPr>
            <a:r>
              <a:rPr lang="en-US" sz="1600" dirty="0">
                <a:solidFill>
                  <a:schemeClr val="bg1"/>
                </a:solidFill>
              </a:rPr>
              <a:t>To do this, we will operate a community solar project on your behalf. Your money will go to buy solar panels and inverters that turn sunlight into electrical power to be used by your local government. You will retain ownership of that equipment, and have a right to it or its fair value at the end of the project. In the meantime, you also will also have right to the Washington State production incentives for renewable energy, and to federal incentives for installing renewable energy.</a:t>
            </a:r>
          </a:p>
          <a:p>
            <a:pPr marL="0" indent="0">
              <a:lnSpc>
                <a:spcPct val="120000"/>
              </a:lnSpc>
              <a:spcAft>
                <a:spcPts val="300"/>
              </a:spcAft>
              <a:buNone/>
            </a:pPr>
            <a:r>
              <a:rPr lang="en-US" u="sng" dirty="0">
                <a:solidFill>
                  <a:schemeClr val="bg1"/>
                </a:solidFill>
              </a:rPr>
              <a:t>http://ww-free.com/</a:t>
            </a:r>
            <a:endParaRPr lang="en-US" sz="2000" dirty="0">
              <a:solidFill>
                <a:schemeClr val="bg1"/>
              </a:solidFill>
            </a:endParaRPr>
          </a:p>
        </p:txBody>
      </p:sp>
      <p:sp>
        <p:nvSpPr>
          <p:cNvPr id="5" name="Freeform 4"/>
          <p:cNvSpPr/>
          <p:nvPr/>
        </p:nvSpPr>
        <p:spPr>
          <a:xfrm>
            <a:off x="10695709" y="-110836"/>
            <a:ext cx="1496291" cy="7139709"/>
          </a:xfrm>
          <a:custGeom>
            <a:avLst/>
            <a:gdLst>
              <a:gd name="connsiteX0" fmla="*/ 0 w 1496291"/>
              <a:gd name="connsiteY0" fmla="*/ 0 h 7139709"/>
              <a:gd name="connsiteX1" fmla="*/ 1496291 w 1496291"/>
              <a:gd name="connsiteY1" fmla="*/ 0 h 7139709"/>
              <a:gd name="connsiteX2" fmla="*/ 1496291 w 1496291"/>
              <a:gd name="connsiteY2" fmla="*/ 7139709 h 7139709"/>
              <a:gd name="connsiteX3" fmla="*/ 1385454 w 1496291"/>
              <a:gd name="connsiteY3" fmla="*/ 7139709 h 7139709"/>
              <a:gd name="connsiteX4" fmla="*/ 0 w 1496291"/>
              <a:gd name="connsiteY4" fmla="*/ 0 h 713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291" h="7139709">
                <a:moveTo>
                  <a:pt x="0" y="0"/>
                </a:moveTo>
                <a:lnTo>
                  <a:pt x="1496291" y="0"/>
                </a:lnTo>
                <a:lnTo>
                  <a:pt x="1496291" y="7139709"/>
                </a:lnTo>
                <a:lnTo>
                  <a:pt x="1385454" y="7139709"/>
                </a:lnTo>
                <a:lnTo>
                  <a:pt x="0" y="0"/>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54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0096499" cy="6858000"/>
          </a:xfrm>
          <a:prstGeom prst="rect">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442310" y="3278873"/>
            <a:ext cx="3599179" cy="646331"/>
          </a:xfrm>
          <a:prstGeom prst="rect">
            <a:avLst/>
          </a:prstGeom>
          <a:noFill/>
        </p:spPr>
        <p:txBody>
          <a:bodyPr wrap="square" rtlCol="0">
            <a:spAutoFit/>
          </a:bodyPr>
          <a:lstStyle/>
          <a:p>
            <a:r>
              <a:rPr lang="en-US" dirty="0">
                <a:solidFill>
                  <a:schemeClr val="bg1"/>
                </a:solidFill>
              </a:rPr>
              <a:t>Jock Edwards</a:t>
            </a:r>
            <a:br>
              <a:rPr lang="en-US" dirty="0">
                <a:solidFill>
                  <a:schemeClr val="bg1"/>
                </a:solidFill>
              </a:rPr>
            </a:br>
            <a:r>
              <a:rPr lang="en-US" i="1" dirty="0">
                <a:solidFill>
                  <a:schemeClr val="bg1"/>
                </a:solidFill>
              </a:rPr>
              <a:t>Executive Director</a:t>
            </a:r>
          </a:p>
        </p:txBody>
      </p:sp>
      <p:grpSp>
        <p:nvGrpSpPr>
          <p:cNvPr id="7" name="Group 6"/>
          <p:cNvGrpSpPr/>
          <p:nvPr/>
        </p:nvGrpSpPr>
        <p:grpSpPr>
          <a:xfrm>
            <a:off x="9644743" y="-391886"/>
            <a:ext cx="2569028" cy="7347857"/>
            <a:chOff x="9644743" y="-391886"/>
            <a:chExt cx="2569028" cy="7347857"/>
          </a:xfrm>
        </p:grpSpPr>
        <p:sp>
          <p:nvSpPr>
            <p:cNvPr id="8" name="Freeform 7"/>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Rectangle 13"/>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15" name="Title 3"/>
          <p:cNvSpPr txBox="1">
            <a:spLocks/>
          </p:cNvSpPr>
          <p:nvPr/>
        </p:nvSpPr>
        <p:spPr>
          <a:xfrm>
            <a:off x="10043161" y="0"/>
            <a:ext cx="217061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The</a:t>
            </a:r>
            <a:br>
              <a:rPr lang="en-US" sz="1600" dirty="0">
                <a:solidFill>
                  <a:schemeClr val="bg1"/>
                </a:solidFill>
                <a:latin typeface="+mn-lt"/>
              </a:rPr>
            </a:br>
            <a:r>
              <a:rPr lang="en-US" sz="1600" dirty="0">
                <a:solidFill>
                  <a:schemeClr val="bg1"/>
                </a:solidFill>
                <a:latin typeface="+mn-lt"/>
              </a:rPr>
              <a:t>Sherwood </a:t>
            </a:r>
            <a:br>
              <a:rPr lang="en-US" sz="1600" dirty="0">
                <a:solidFill>
                  <a:schemeClr val="bg1"/>
                </a:solidFill>
                <a:latin typeface="+mn-lt"/>
              </a:rPr>
            </a:br>
            <a:r>
              <a:rPr lang="en-US" sz="1600" dirty="0">
                <a:solidFill>
                  <a:schemeClr val="bg1"/>
                </a:solidFill>
                <a:latin typeface="+mn-lt"/>
              </a:rPr>
              <a:t>Trust</a:t>
            </a:r>
          </a:p>
        </p:txBody>
      </p:sp>
      <p:sp>
        <p:nvSpPr>
          <p:cNvPr id="16" name="Subtitle 4"/>
          <p:cNvSpPr txBox="1">
            <a:spLocks/>
          </p:cNvSpPr>
          <p:nvPr/>
        </p:nvSpPr>
        <p:spPr>
          <a:xfrm>
            <a:off x="10058400" y="273478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bg1"/>
                </a:solidFill>
                <a:latin typeface="+mj-lt"/>
              </a:rPr>
              <a:t>Jock Edwards</a:t>
            </a:r>
            <a:br>
              <a:rPr lang="en-US" sz="1100" dirty="0">
                <a:solidFill>
                  <a:schemeClr val="bg1"/>
                </a:solidFill>
                <a:latin typeface="+mj-lt"/>
              </a:rPr>
            </a:br>
            <a:r>
              <a:rPr lang="en-US" sz="1100" dirty="0" smtClean="0">
                <a:solidFill>
                  <a:schemeClr val="bg1"/>
                </a:solidFill>
                <a:latin typeface="+mj-lt"/>
              </a:rPr>
              <a:t>Ex. </a:t>
            </a:r>
            <a:r>
              <a:rPr lang="en-US" sz="1100" dirty="0">
                <a:solidFill>
                  <a:schemeClr val="bg1"/>
                </a:solidFill>
                <a:latin typeface="+mj-lt"/>
              </a:rPr>
              <a:t>Director</a:t>
            </a:r>
          </a:p>
        </p:txBody>
      </p:sp>
      <p:pic>
        <p:nvPicPr>
          <p:cNvPr id="18" name="Picture 17"/>
          <p:cNvPicPr>
            <a:picLocks noChangeAspect="1"/>
          </p:cNvPicPr>
          <p:nvPr/>
        </p:nvPicPr>
        <p:blipFill rotWithShape="1">
          <a:blip r:embed="rId3"/>
          <a:srcRect t="3160" b="29661"/>
          <a:stretch/>
        </p:blipFill>
        <p:spPr>
          <a:xfrm flipH="1">
            <a:off x="10635558" y="1687019"/>
            <a:ext cx="979284" cy="963652"/>
          </a:xfrm>
          <a:prstGeom prst="ellipse">
            <a:avLst/>
          </a:prstGeom>
          <a:ln w="28575" cap="rnd">
            <a:solidFill>
              <a:schemeClr val="bg1"/>
            </a:solidFill>
          </a:ln>
          <a:effectLst/>
        </p:spPr>
      </p:pic>
      <p:grpSp>
        <p:nvGrpSpPr>
          <p:cNvPr id="6" name="Group 5"/>
          <p:cNvGrpSpPr/>
          <p:nvPr/>
        </p:nvGrpSpPr>
        <p:grpSpPr>
          <a:xfrm>
            <a:off x="1268862" y="1336921"/>
            <a:ext cx="7212426" cy="4530479"/>
            <a:chOff x="294798" y="241960"/>
            <a:chExt cx="7254785" cy="4557087"/>
          </a:xfrm>
        </p:grpSpPr>
        <p:pic>
          <p:nvPicPr>
            <p:cNvPr id="2" name="Picture 1"/>
            <p:cNvPicPr>
              <a:picLocks noChangeAspect="1"/>
            </p:cNvPicPr>
            <p:nvPr/>
          </p:nvPicPr>
          <p:blipFill rotWithShape="1">
            <a:blip r:embed="rId4"/>
            <a:srcRect t="2459" b="1277"/>
            <a:stretch/>
          </p:blipFill>
          <p:spPr>
            <a:xfrm>
              <a:off x="294798" y="241960"/>
              <a:ext cx="3724275" cy="2237263"/>
            </a:xfrm>
            <a:prstGeom prst="rect">
              <a:avLst/>
            </a:prstGeom>
          </p:spPr>
        </p:pic>
        <p:pic>
          <p:nvPicPr>
            <p:cNvPr id="3" name="Picture 2"/>
            <p:cNvPicPr>
              <a:picLocks noChangeAspect="1"/>
            </p:cNvPicPr>
            <p:nvPr/>
          </p:nvPicPr>
          <p:blipFill rotWithShape="1">
            <a:blip r:embed="rId5"/>
            <a:srcRect l="4029" r="10696"/>
            <a:stretch/>
          </p:blipFill>
          <p:spPr>
            <a:xfrm>
              <a:off x="4074454" y="2539335"/>
              <a:ext cx="3475129" cy="2259711"/>
            </a:xfrm>
            <a:prstGeom prst="rect">
              <a:avLst/>
            </a:prstGeom>
          </p:spPr>
        </p:pic>
        <p:pic>
          <p:nvPicPr>
            <p:cNvPr id="4" name="Picture 3"/>
            <p:cNvPicPr>
              <a:picLocks noChangeAspect="1"/>
            </p:cNvPicPr>
            <p:nvPr/>
          </p:nvPicPr>
          <p:blipFill rotWithShape="1">
            <a:blip r:embed="rId6"/>
            <a:srcRect t="1150" r="8741" b="-1"/>
            <a:stretch/>
          </p:blipFill>
          <p:spPr>
            <a:xfrm>
              <a:off x="296296" y="2539336"/>
              <a:ext cx="3729038" cy="2259711"/>
            </a:xfrm>
            <a:prstGeom prst="rect">
              <a:avLst/>
            </a:prstGeom>
          </p:spPr>
        </p:pic>
        <p:pic>
          <p:nvPicPr>
            <p:cNvPr id="5" name="Picture 4"/>
            <p:cNvPicPr>
              <a:picLocks noChangeAspect="1"/>
            </p:cNvPicPr>
            <p:nvPr/>
          </p:nvPicPr>
          <p:blipFill rotWithShape="1">
            <a:blip r:embed="rId7"/>
            <a:srcRect b="890"/>
            <a:stretch/>
          </p:blipFill>
          <p:spPr>
            <a:xfrm>
              <a:off x="4072958" y="241960"/>
              <a:ext cx="3476625" cy="2246788"/>
            </a:xfrm>
            <a:prstGeom prst="rect">
              <a:avLst/>
            </a:prstGeom>
          </p:spPr>
        </p:pic>
      </p:grpSp>
    </p:spTree>
    <p:extLst>
      <p:ext uri="{BB962C8B-B14F-4D97-AF65-F5344CB8AC3E}">
        <p14:creationId xmlns:p14="http://schemas.microsoft.com/office/powerpoint/2010/main" val="405675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0550" y="73025"/>
            <a:ext cx="7296150" cy="1325563"/>
          </a:xfrm>
        </p:spPr>
        <p:txBody>
          <a:bodyPr>
            <a:normAutofit/>
          </a:bodyPr>
          <a:lstStyle/>
          <a:p>
            <a:r>
              <a:rPr lang="en-US" dirty="0">
                <a:solidFill>
                  <a:schemeClr val="bg1"/>
                </a:solidFill>
              </a:rPr>
              <a:t>About </a:t>
            </a:r>
            <a:r>
              <a:rPr lang="en-US" dirty="0" smtClean="0">
                <a:solidFill>
                  <a:schemeClr val="bg1"/>
                </a:solidFill>
              </a:rPr>
              <a:t>The Sherwood Trust</a:t>
            </a:r>
            <a:endParaRPr lang="en-US" dirty="0">
              <a:solidFill>
                <a:schemeClr val="bg1"/>
              </a:solidFill>
            </a:endParaRPr>
          </a:p>
        </p:txBody>
      </p:sp>
      <p:sp>
        <p:nvSpPr>
          <p:cNvPr id="3" name="Content Placeholder 2"/>
          <p:cNvSpPr>
            <a:spLocks noGrp="1"/>
          </p:cNvSpPr>
          <p:nvPr>
            <p:ph idx="4294967295"/>
          </p:nvPr>
        </p:nvSpPr>
        <p:spPr>
          <a:xfrm>
            <a:off x="104775" y="1165225"/>
            <a:ext cx="10590933" cy="4686300"/>
          </a:xfrm>
        </p:spPr>
        <p:txBody>
          <a:bodyPr>
            <a:noAutofit/>
          </a:bodyPr>
          <a:lstStyle/>
          <a:p>
            <a:pPr marL="457200" lvl="1" indent="0">
              <a:lnSpc>
                <a:spcPct val="120000"/>
              </a:lnSpc>
              <a:spcAft>
                <a:spcPts val="300"/>
              </a:spcAft>
              <a:buNone/>
            </a:pPr>
            <a:r>
              <a:rPr lang="en-US" sz="1600" dirty="0">
                <a:solidFill>
                  <a:schemeClr val="bg1"/>
                </a:solidFill>
              </a:rPr>
              <a:t>Founded as a private foundation in 1991 by Don and Virginia Sherwood, the singular focus of the </a:t>
            </a:r>
            <a:r>
              <a:rPr lang="en-US" sz="1600" b="1" dirty="0">
                <a:solidFill>
                  <a:schemeClr val="bg1"/>
                </a:solidFill>
              </a:rPr>
              <a:t>Sherwood Trust </a:t>
            </a:r>
            <a:r>
              <a:rPr lang="en-US" sz="1600" dirty="0">
                <a:solidFill>
                  <a:schemeClr val="bg1"/>
                </a:solidFill>
              </a:rPr>
              <a:t>is for the Walla Walla Valley to reflect the highest, sustainable quality of life for everyone. In pursuing that mission, the Trust has adopted a </a:t>
            </a:r>
            <a:r>
              <a:rPr lang="en-US" sz="1600" dirty="0" err="1">
                <a:solidFill>
                  <a:schemeClr val="bg1"/>
                </a:solidFill>
              </a:rPr>
              <a:t>grantmaking</a:t>
            </a:r>
            <a:r>
              <a:rPr lang="en-US" sz="1600" dirty="0">
                <a:solidFill>
                  <a:schemeClr val="bg1"/>
                </a:solidFill>
              </a:rPr>
              <a:t> approach that mirrors the Tupelo Model for Community Development by investing </a:t>
            </a:r>
            <a:r>
              <a:rPr lang="en-US" sz="1600" dirty="0" smtClean="0">
                <a:solidFill>
                  <a:schemeClr val="bg1"/>
                </a:solidFill>
              </a:rPr>
              <a:t>in:</a:t>
            </a:r>
          </a:p>
          <a:p>
            <a:pPr lvl="1">
              <a:lnSpc>
                <a:spcPct val="120000"/>
              </a:lnSpc>
              <a:spcAft>
                <a:spcPts val="300"/>
              </a:spcAft>
            </a:pPr>
            <a:r>
              <a:rPr lang="en-US" sz="1600" dirty="0" smtClean="0">
                <a:solidFill>
                  <a:schemeClr val="bg1"/>
                </a:solidFill>
              </a:rPr>
              <a:t>Human </a:t>
            </a:r>
            <a:r>
              <a:rPr lang="en-US" sz="1600" dirty="0">
                <a:solidFill>
                  <a:schemeClr val="bg1"/>
                </a:solidFill>
              </a:rPr>
              <a:t>Development –supporting continuing education through its Learning Center for Nonprofit Organizations </a:t>
            </a:r>
            <a:endParaRPr lang="en-US" sz="1600" dirty="0" smtClean="0">
              <a:solidFill>
                <a:schemeClr val="bg1"/>
              </a:solidFill>
            </a:endParaRPr>
          </a:p>
          <a:p>
            <a:pPr lvl="1">
              <a:lnSpc>
                <a:spcPct val="120000"/>
              </a:lnSpc>
              <a:spcAft>
                <a:spcPts val="300"/>
              </a:spcAft>
            </a:pPr>
            <a:r>
              <a:rPr lang="en-US" sz="1600" dirty="0" smtClean="0">
                <a:solidFill>
                  <a:schemeClr val="bg1"/>
                </a:solidFill>
              </a:rPr>
              <a:t>Leadership </a:t>
            </a:r>
            <a:r>
              <a:rPr lang="en-US" sz="1600" dirty="0">
                <a:solidFill>
                  <a:schemeClr val="bg1"/>
                </a:solidFill>
              </a:rPr>
              <a:t>Development—sponsoring a community leadership program that enlists up to 25 participants each year </a:t>
            </a:r>
            <a:endParaRPr lang="en-US" sz="1600" dirty="0" smtClean="0">
              <a:solidFill>
                <a:schemeClr val="bg1"/>
              </a:solidFill>
            </a:endParaRPr>
          </a:p>
          <a:p>
            <a:pPr lvl="1">
              <a:lnSpc>
                <a:spcPct val="120000"/>
              </a:lnSpc>
              <a:spcAft>
                <a:spcPts val="300"/>
              </a:spcAft>
            </a:pPr>
            <a:r>
              <a:rPr lang="en-US" sz="1600" dirty="0" smtClean="0">
                <a:solidFill>
                  <a:schemeClr val="bg1"/>
                </a:solidFill>
              </a:rPr>
              <a:t>Organizational </a:t>
            </a:r>
            <a:r>
              <a:rPr lang="en-US" sz="1600" dirty="0">
                <a:solidFill>
                  <a:schemeClr val="bg1"/>
                </a:solidFill>
              </a:rPr>
              <a:t>Development—making grants designed to build the capacity of nonprofit organizations </a:t>
            </a:r>
            <a:endParaRPr lang="en-US" sz="1600" dirty="0" smtClean="0">
              <a:solidFill>
                <a:schemeClr val="bg1"/>
              </a:solidFill>
            </a:endParaRPr>
          </a:p>
          <a:p>
            <a:pPr lvl="1">
              <a:lnSpc>
                <a:spcPct val="120000"/>
              </a:lnSpc>
              <a:spcAft>
                <a:spcPts val="300"/>
              </a:spcAft>
            </a:pPr>
            <a:r>
              <a:rPr lang="en-US" sz="1600" dirty="0" smtClean="0">
                <a:solidFill>
                  <a:schemeClr val="bg1"/>
                </a:solidFill>
              </a:rPr>
              <a:t>Economic </a:t>
            </a:r>
            <a:r>
              <a:rPr lang="en-US" sz="1600" dirty="0">
                <a:solidFill>
                  <a:schemeClr val="bg1"/>
                </a:solidFill>
              </a:rPr>
              <a:t>Development—primarily funding capital projects related to economic development and community infrastructure </a:t>
            </a:r>
            <a:endParaRPr lang="en-US" sz="1600" dirty="0" smtClean="0">
              <a:solidFill>
                <a:schemeClr val="bg1"/>
              </a:solidFill>
            </a:endParaRPr>
          </a:p>
          <a:p>
            <a:pPr lvl="1">
              <a:lnSpc>
                <a:spcPct val="120000"/>
              </a:lnSpc>
              <a:spcAft>
                <a:spcPts val="300"/>
              </a:spcAft>
            </a:pPr>
            <a:r>
              <a:rPr lang="en-US" sz="1600" dirty="0" smtClean="0">
                <a:solidFill>
                  <a:schemeClr val="bg1"/>
                </a:solidFill>
              </a:rPr>
              <a:t>Community </a:t>
            </a:r>
            <a:r>
              <a:rPr lang="en-US" sz="1600" dirty="0">
                <a:solidFill>
                  <a:schemeClr val="bg1"/>
                </a:solidFill>
              </a:rPr>
              <a:t>Development—“Helping people to help themselves.” An increasing focus on advocacy and community </a:t>
            </a:r>
            <a:r>
              <a:rPr lang="en-US" sz="1600" dirty="0" err="1">
                <a:solidFill>
                  <a:schemeClr val="bg1"/>
                </a:solidFill>
              </a:rPr>
              <a:t>convenings</a:t>
            </a:r>
            <a:r>
              <a:rPr lang="en-US" sz="1600" dirty="0">
                <a:solidFill>
                  <a:schemeClr val="bg1"/>
                </a:solidFill>
              </a:rPr>
              <a:t> by funding supportive infrastructure for community coalitions that are grassroots, inclusive, and formed to address civic issues </a:t>
            </a:r>
          </a:p>
          <a:p>
            <a:pPr marL="457200" lvl="1" indent="0">
              <a:lnSpc>
                <a:spcPct val="120000"/>
              </a:lnSpc>
              <a:spcAft>
                <a:spcPts val="300"/>
              </a:spcAft>
              <a:buNone/>
            </a:pPr>
            <a:r>
              <a:rPr lang="en-US" u="sng" dirty="0">
                <a:solidFill>
                  <a:schemeClr val="bg1"/>
                </a:solidFill>
              </a:rPr>
              <a:t>http://www.sherwoodtrust.org/</a:t>
            </a:r>
            <a:endParaRPr lang="en-US" sz="1600" dirty="0">
              <a:solidFill>
                <a:schemeClr val="bg1"/>
              </a:solidFill>
            </a:endParaRPr>
          </a:p>
        </p:txBody>
      </p:sp>
      <p:sp>
        <p:nvSpPr>
          <p:cNvPr id="5" name="Freeform 4"/>
          <p:cNvSpPr/>
          <p:nvPr/>
        </p:nvSpPr>
        <p:spPr>
          <a:xfrm>
            <a:off x="10695709" y="-110836"/>
            <a:ext cx="1496291" cy="7139709"/>
          </a:xfrm>
          <a:custGeom>
            <a:avLst/>
            <a:gdLst>
              <a:gd name="connsiteX0" fmla="*/ 0 w 1496291"/>
              <a:gd name="connsiteY0" fmla="*/ 0 h 7139709"/>
              <a:gd name="connsiteX1" fmla="*/ 1496291 w 1496291"/>
              <a:gd name="connsiteY1" fmla="*/ 0 h 7139709"/>
              <a:gd name="connsiteX2" fmla="*/ 1496291 w 1496291"/>
              <a:gd name="connsiteY2" fmla="*/ 7139709 h 7139709"/>
              <a:gd name="connsiteX3" fmla="*/ 1385454 w 1496291"/>
              <a:gd name="connsiteY3" fmla="*/ 7139709 h 7139709"/>
              <a:gd name="connsiteX4" fmla="*/ 0 w 1496291"/>
              <a:gd name="connsiteY4" fmla="*/ 0 h 713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291" h="7139709">
                <a:moveTo>
                  <a:pt x="0" y="0"/>
                </a:moveTo>
                <a:lnTo>
                  <a:pt x="1496291" y="0"/>
                </a:lnTo>
                <a:lnTo>
                  <a:pt x="1496291" y="7139709"/>
                </a:lnTo>
                <a:lnTo>
                  <a:pt x="1385454" y="7139709"/>
                </a:lnTo>
                <a:lnTo>
                  <a:pt x="0" y="0"/>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92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416"/>
          <a:stretch/>
        </p:blipFill>
        <p:spPr>
          <a:xfrm>
            <a:off x="-344912" y="-37171"/>
            <a:ext cx="10381540" cy="6895171"/>
          </a:xfrm>
          <a:prstGeom prst="rect">
            <a:avLst/>
          </a:prstGeom>
          <a:noFill/>
          <a:ln>
            <a:noFill/>
          </a:ln>
        </p:spPr>
      </p:pic>
      <p:grpSp>
        <p:nvGrpSpPr>
          <p:cNvPr id="23" name="Group 22"/>
          <p:cNvGrpSpPr/>
          <p:nvPr/>
        </p:nvGrpSpPr>
        <p:grpSpPr>
          <a:xfrm>
            <a:off x="9581243" y="-391886"/>
            <a:ext cx="2632528" cy="7347857"/>
            <a:chOff x="9644743" y="-391886"/>
            <a:chExt cx="2569028" cy="7347857"/>
          </a:xfrm>
        </p:grpSpPr>
        <p:sp>
          <p:nvSpPr>
            <p:cNvPr id="24" name="Freeform 23"/>
            <p:cNvSpPr/>
            <p:nvPr/>
          </p:nvSpPr>
          <p:spPr>
            <a:xfrm>
              <a:off x="9644743" y="-391886"/>
              <a:ext cx="2569028" cy="7347857"/>
            </a:xfrm>
            <a:custGeom>
              <a:avLst/>
              <a:gdLst>
                <a:gd name="connsiteX0" fmla="*/ 2569028 w 2569028"/>
                <a:gd name="connsiteY0" fmla="*/ 10886 h 7347857"/>
                <a:gd name="connsiteX1" fmla="*/ 2569028 w 2569028"/>
                <a:gd name="connsiteY1" fmla="*/ 7347857 h 7347857"/>
                <a:gd name="connsiteX2" fmla="*/ 1883228 w 2569028"/>
                <a:gd name="connsiteY2" fmla="*/ 7347857 h 7347857"/>
                <a:gd name="connsiteX3" fmla="*/ 0 w 2569028"/>
                <a:gd name="connsiteY3" fmla="*/ 0 h 7347857"/>
                <a:gd name="connsiteX4" fmla="*/ 2569028 w 2569028"/>
                <a:gd name="connsiteY4" fmla="*/ 10886 h 73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028" h="7347857">
                  <a:moveTo>
                    <a:pt x="2569028" y="10886"/>
                  </a:moveTo>
                  <a:lnTo>
                    <a:pt x="2569028" y="7347857"/>
                  </a:lnTo>
                  <a:lnTo>
                    <a:pt x="1883228" y="7347857"/>
                  </a:lnTo>
                  <a:lnTo>
                    <a:pt x="0" y="0"/>
                  </a:lnTo>
                  <a:lnTo>
                    <a:pt x="2569028" y="10886"/>
                  </a:lnTo>
                  <a:close/>
                </a:path>
              </a:pathLst>
            </a:custGeom>
            <a:solidFill>
              <a:srgbClr val="C00000">
                <a:alpha val="80000"/>
              </a:srgbClr>
            </a:soli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5" name="Rectangle 24"/>
            <p:cNvSpPr/>
            <p:nvPr/>
          </p:nvSpPr>
          <p:spPr>
            <a:xfrm>
              <a:off x="10096500" y="0"/>
              <a:ext cx="2095500" cy="1333500"/>
            </a:xfrm>
            <a:prstGeom prst="rect">
              <a:avLst/>
            </a:prstGeom>
            <a:solidFill>
              <a:srgbClr val="C00000">
                <a:alpha val="89804"/>
              </a:srgb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26" name="Title 3"/>
          <p:cNvSpPr txBox="1">
            <a:spLocks/>
          </p:cNvSpPr>
          <p:nvPr/>
        </p:nvSpPr>
        <p:spPr>
          <a:xfrm>
            <a:off x="10096501" y="0"/>
            <a:ext cx="2117270" cy="1333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solidFill>
                <a:latin typeface="+mn-lt"/>
              </a:rPr>
              <a:t>GESA </a:t>
            </a:r>
            <a:br>
              <a:rPr lang="en-US" sz="1600" dirty="0">
                <a:solidFill>
                  <a:schemeClr val="bg1"/>
                </a:solidFill>
                <a:latin typeface="+mn-lt"/>
              </a:rPr>
            </a:br>
            <a:r>
              <a:rPr lang="en-US" sz="1600" dirty="0">
                <a:solidFill>
                  <a:schemeClr val="bg1"/>
                </a:solidFill>
                <a:latin typeface="+mn-lt"/>
              </a:rPr>
              <a:t>Power House </a:t>
            </a:r>
            <a:r>
              <a:rPr lang="en-US" sz="1600" dirty="0" smtClean="0">
                <a:solidFill>
                  <a:schemeClr val="bg1"/>
                </a:solidFill>
                <a:latin typeface="+mn-lt"/>
              </a:rPr>
              <a:t/>
            </a:r>
            <a:br>
              <a:rPr lang="en-US" sz="1600" dirty="0" smtClean="0">
                <a:solidFill>
                  <a:schemeClr val="bg1"/>
                </a:solidFill>
                <a:latin typeface="+mn-lt"/>
              </a:rPr>
            </a:br>
            <a:r>
              <a:rPr lang="en-US" sz="1600" dirty="0" smtClean="0">
                <a:solidFill>
                  <a:schemeClr val="bg1"/>
                </a:solidFill>
                <a:latin typeface="+mn-lt"/>
              </a:rPr>
              <a:t>Theatre</a:t>
            </a:r>
            <a:endParaRPr lang="en-US" sz="1600" dirty="0">
              <a:solidFill>
                <a:schemeClr val="bg1"/>
              </a:solidFill>
              <a:latin typeface="+mn-lt"/>
            </a:endParaRPr>
          </a:p>
        </p:txBody>
      </p:sp>
      <p:sp>
        <p:nvSpPr>
          <p:cNvPr id="27" name="Subtitle 4"/>
          <p:cNvSpPr txBox="1">
            <a:spLocks/>
          </p:cNvSpPr>
          <p:nvPr/>
        </p:nvSpPr>
        <p:spPr>
          <a:xfrm>
            <a:off x="10058400" y="1429717"/>
            <a:ext cx="2133601" cy="5372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smtClean="0">
                <a:solidFill>
                  <a:schemeClr val="bg1"/>
                </a:solidFill>
                <a:latin typeface="+mj-lt"/>
              </a:rPr>
              <a:t>Contributing Owners:</a:t>
            </a:r>
            <a:r>
              <a:rPr lang="en-US" sz="1100" dirty="0">
                <a:solidFill>
                  <a:schemeClr val="bg1"/>
                </a:solidFill>
                <a:latin typeface="+mj-lt"/>
              </a:rPr>
              <a:t/>
            </a:r>
            <a:br>
              <a:rPr lang="en-US" sz="1100" dirty="0">
                <a:solidFill>
                  <a:schemeClr val="bg1"/>
                </a:solidFill>
                <a:latin typeface="+mj-lt"/>
              </a:rPr>
            </a:br>
            <a:r>
              <a:rPr lang="en-US" sz="1100" dirty="0">
                <a:solidFill>
                  <a:schemeClr val="bg1"/>
                </a:solidFill>
              </a:rPr>
              <a:t>Harry </a:t>
            </a:r>
            <a:r>
              <a:rPr lang="en-US" sz="1100" dirty="0" err="1">
                <a:solidFill>
                  <a:schemeClr val="bg1"/>
                </a:solidFill>
              </a:rPr>
              <a:t>Hosey</a:t>
            </a:r>
            <a:r>
              <a:rPr lang="en-US" sz="1100" dirty="0">
                <a:solidFill>
                  <a:schemeClr val="bg1"/>
                </a:solidFill>
              </a:rPr>
              <a:t> &amp; Judith Schulman, Dennis &amp; Donna Ledford, </a:t>
            </a:r>
            <a:r>
              <a:rPr lang="en-US" sz="1100" dirty="0" smtClean="0">
                <a:solidFill>
                  <a:schemeClr val="bg1"/>
                </a:solidFill>
              </a:rPr>
              <a:t/>
            </a:r>
            <a:br>
              <a:rPr lang="en-US" sz="1100" dirty="0" smtClean="0">
                <a:solidFill>
                  <a:schemeClr val="bg1"/>
                </a:solidFill>
              </a:rPr>
            </a:br>
            <a:r>
              <a:rPr lang="en-US" sz="1100" dirty="0" smtClean="0">
                <a:solidFill>
                  <a:schemeClr val="bg1"/>
                </a:solidFill>
              </a:rPr>
              <a:t>Mark </a:t>
            </a:r>
            <a:r>
              <a:rPr lang="en-US" sz="1100" dirty="0">
                <a:solidFill>
                  <a:schemeClr val="bg1"/>
                </a:solidFill>
              </a:rPr>
              <a:t>&amp; Patty Anderson, </a:t>
            </a:r>
            <a:r>
              <a:rPr lang="en-US" sz="1100" dirty="0" smtClean="0">
                <a:solidFill>
                  <a:schemeClr val="bg1"/>
                </a:solidFill>
              </a:rPr>
              <a:t/>
            </a:r>
            <a:br>
              <a:rPr lang="en-US" sz="1100" dirty="0" smtClean="0">
                <a:solidFill>
                  <a:schemeClr val="bg1"/>
                </a:solidFill>
              </a:rPr>
            </a:br>
            <a:r>
              <a:rPr lang="en-US" sz="1100" dirty="0" smtClean="0">
                <a:solidFill>
                  <a:schemeClr val="bg1"/>
                </a:solidFill>
              </a:rPr>
              <a:t>and </a:t>
            </a:r>
            <a:r>
              <a:rPr lang="en-US" sz="1100" dirty="0">
                <a:solidFill>
                  <a:schemeClr val="bg1"/>
                </a:solidFill>
              </a:rPr>
              <a:t>Ken &amp; Ginger </a:t>
            </a:r>
            <a:r>
              <a:rPr lang="en-US" sz="1100" dirty="0" smtClean="0">
                <a:solidFill>
                  <a:schemeClr val="bg1"/>
                </a:solidFill>
              </a:rPr>
              <a:t>Harrison</a:t>
            </a:r>
            <a:endParaRPr lang="en-US" sz="1100" dirty="0">
              <a:solidFill>
                <a:schemeClr val="bg1"/>
              </a:solidFill>
            </a:endParaRPr>
          </a:p>
          <a:p>
            <a:endParaRPr lang="en-US" sz="1100" dirty="0">
              <a:solidFill>
                <a:schemeClr val="bg1"/>
              </a:solidFill>
              <a:latin typeface="+mj-lt"/>
            </a:endParaRPr>
          </a:p>
        </p:txBody>
      </p:sp>
      <p:sp>
        <p:nvSpPr>
          <p:cNvPr id="29" name="Rectangle 28"/>
          <p:cNvSpPr/>
          <p:nvPr/>
        </p:nvSpPr>
        <p:spPr>
          <a:xfrm>
            <a:off x="10058399" y="2297017"/>
            <a:ext cx="2133601" cy="430887"/>
          </a:xfrm>
          <a:prstGeom prst="rect">
            <a:avLst/>
          </a:prstGeom>
        </p:spPr>
        <p:txBody>
          <a:bodyPr wrap="square">
            <a:spAutoFit/>
          </a:bodyPr>
          <a:lstStyle/>
          <a:p>
            <a:pPr algn="ctr"/>
            <a:r>
              <a:rPr lang="en-US" sz="1100" dirty="0" smtClean="0">
                <a:solidFill>
                  <a:schemeClr val="bg1"/>
                </a:solidFill>
                <a:latin typeface="+mj-lt"/>
              </a:rPr>
              <a:t>Contributing Architects:</a:t>
            </a:r>
            <a:r>
              <a:rPr lang="en-US" sz="1100" dirty="0">
                <a:solidFill>
                  <a:schemeClr val="bg1"/>
                </a:solidFill>
                <a:latin typeface="+mj-lt"/>
              </a:rPr>
              <a:t/>
            </a:r>
            <a:br>
              <a:rPr lang="en-US" sz="1100" dirty="0">
                <a:solidFill>
                  <a:schemeClr val="bg1"/>
                </a:solidFill>
                <a:latin typeface="+mj-lt"/>
              </a:rPr>
            </a:br>
            <a:r>
              <a:rPr lang="en-US" sz="1100" dirty="0">
                <a:solidFill>
                  <a:schemeClr val="bg1"/>
                </a:solidFill>
              </a:rPr>
              <a:t>Jon Campbell &amp; USKH</a:t>
            </a:r>
          </a:p>
        </p:txBody>
      </p:sp>
      <p:sp>
        <p:nvSpPr>
          <p:cNvPr id="48" name="Rectangle 47"/>
          <p:cNvSpPr/>
          <p:nvPr/>
        </p:nvSpPr>
        <p:spPr>
          <a:xfrm>
            <a:off x="10036628" y="2798178"/>
            <a:ext cx="2155372" cy="430887"/>
          </a:xfrm>
          <a:prstGeom prst="rect">
            <a:avLst/>
          </a:prstGeom>
        </p:spPr>
        <p:txBody>
          <a:bodyPr wrap="square">
            <a:spAutoFit/>
          </a:bodyPr>
          <a:lstStyle/>
          <a:p>
            <a:pPr algn="ctr"/>
            <a:r>
              <a:rPr lang="en-US" sz="1100" dirty="0">
                <a:solidFill>
                  <a:schemeClr val="bg1"/>
                </a:solidFill>
                <a:latin typeface="+mj-lt"/>
              </a:rPr>
              <a:t>Contractor:</a:t>
            </a:r>
            <a:br>
              <a:rPr lang="en-US" sz="1100" dirty="0">
                <a:solidFill>
                  <a:schemeClr val="bg1"/>
                </a:solidFill>
                <a:latin typeface="+mj-lt"/>
              </a:rPr>
            </a:br>
            <a:r>
              <a:rPr lang="en-US" sz="1100" dirty="0">
                <a:solidFill>
                  <a:schemeClr val="bg1"/>
                </a:solidFill>
              </a:rPr>
              <a:t>Allen </a:t>
            </a:r>
            <a:r>
              <a:rPr lang="en-US" sz="1100" dirty="0" err="1">
                <a:solidFill>
                  <a:schemeClr val="bg1"/>
                </a:solidFill>
              </a:rPr>
              <a:t>Kettleson</a:t>
            </a:r>
            <a:r>
              <a:rPr lang="en-US" sz="1100" dirty="0">
                <a:solidFill>
                  <a:schemeClr val="bg1"/>
                </a:solidFill>
              </a:rPr>
              <a:t> </a:t>
            </a:r>
          </a:p>
        </p:txBody>
      </p:sp>
    </p:spTree>
    <p:extLst>
      <p:ext uri="{BB962C8B-B14F-4D97-AF65-F5344CB8AC3E}">
        <p14:creationId xmlns:p14="http://schemas.microsoft.com/office/powerpoint/2010/main" val="452196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927662" y="0"/>
            <a:ext cx="10289613" cy="6858000"/>
          </a:xfrm>
        </p:spPr>
      </p:pic>
    </p:spTree>
    <p:extLst>
      <p:ext uri="{BB962C8B-B14F-4D97-AF65-F5344CB8AC3E}">
        <p14:creationId xmlns:p14="http://schemas.microsoft.com/office/powerpoint/2010/main" val="369501368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091" y="145382"/>
            <a:ext cx="4294908" cy="32211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073" y="145382"/>
            <a:ext cx="4294908" cy="322118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820" y="3459018"/>
            <a:ext cx="4294908" cy="322118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2510" y="3459018"/>
            <a:ext cx="4294908" cy="3221181"/>
          </a:xfrm>
          <a:prstGeom prst="rect">
            <a:avLst/>
          </a:prstGeom>
        </p:spPr>
      </p:pic>
    </p:spTree>
    <p:extLst>
      <p:ext uri="{BB962C8B-B14F-4D97-AF65-F5344CB8AC3E}">
        <p14:creationId xmlns:p14="http://schemas.microsoft.com/office/powerpoint/2010/main" val="1915317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833" y="3505383"/>
            <a:ext cx="4300585" cy="32254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964" y="154752"/>
            <a:ext cx="4941454" cy="65886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2833" y="166255"/>
            <a:ext cx="4300585" cy="3225439"/>
          </a:xfrm>
          <a:prstGeom prst="rect">
            <a:avLst/>
          </a:prstGeom>
        </p:spPr>
      </p:pic>
    </p:spTree>
    <p:extLst>
      <p:ext uri="{BB962C8B-B14F-4D97-AF65-F5344CB8AC3E}">
        <p14:creationId xmlns:p14="http://schemas.microsoft.com/office/powerpoint/2010/main" val="389086932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
            <a:ext cx="10287001" cy="6858001"/>
          </a:xfrm>
          <a:prstGeom prst="rect">
            <a:avLst/>
          </a:prstGeom>
        </p:spPr>
      </p:pic>
    </p:spTree>
    <p:extLst>
      <p:ext uri="{BB962C8B-B14F-4D97-AF65-F5344CB8AC3E}">
        <p14:creationId xmlns:p14="http://schemas.microsoft.com/office/powerpoint/2010/main" val="373406681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832</Words>
  <Application>Microsoft Office PowerPoint</Application>
  <PresentationFormat>Widescreen</PresentationFormat>
  <Paragraphs>209</Paragraphs>
  <Slides>102</Slides>
  <Notes>102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Arial</vt:lpstr>
      <vt:lpstr>Calibri</vt:lpstr>
      <vt:lpstr>Calibri Light</vt:lpstr>
      <vt:lpstr>Lucida Handwriting</vt:lpstr>
      <vt:lpstr>Times New Roman</vt:lpstr>
      <vt:lpstr>Office Theme</vt:lpstr>
      <vt:lpstr>PowerPoint Presentation</vt:lpstr>
      <vt:lpstr>Walla Walla  University Administration  Building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Bygone Walla Walla</vt:lpstr>
      <vt:lpstr>PowerPoint Presentation</vt:lpstr>
      <vt:lpstr>PowerPoint Presentation</vt:lpstr>
      <vt:lpstr>PowerPoint Presentation</vt:lpstr>
      <vt:lpstr>PowerPoint Presentation</vt:lpstr>
      <vt:lpstr>About WW-FREE</vt:lpstr>
      <vt:lpstr>PowerPoint Presentation</vt:lpstr>
      <vt:lpstr>About The Sherwood Trust</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2015-04-26T21:32:24Z</dcterms:created>
  <dcterms:modified xsi:type="dcterms:W3CDTF">2015-04-27T03:12:41Z</dcterms:modified>
</cp:coreProperties>
</file>